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1547" r:id="rId2"/>
    <p:sldId id="1548" r:id="rId3"/>
    <p:sldId id="1549" r:id="rId4"/>
    <p:sldId id="1550" r:id="rId5"/>
    <p:sldId id="1551" r:id="rId6"/>
    <p:sldId id="1552" r:id="rId7"/>
    <p:sldId id="1553" r:id="rId8"/>
    <p:sldId id="1554" r:id="rId9"/>
    <p:sldId id="1555" r:id="rId10"/>
    <p:sldId id="1556" r:id="rId11"/>
    <p:sldId id="1557" r:id="rId12"/>
    <p:sldId id="1558" r:id="rId13"/>
    <p:sldId id="1559" r:id="rId14"/>
    <p:sldId id="1560" r:id="rId15"/>
    <p:sldId id="1561" r:id="rId16"/>
    <p:sldId id="1562" r:id="rId17"/>
    <p:sldId id="1563" r:id="rId18"/>
    <p:sldId id="1564" r:id="rId19"/>
    <p:sldId id="1565" r:id="rId20"/>
    <p:sldId id="1566" r:id="rId21"/>
    <p:sldId id="1567" r:id="rId22"/>
    <p:sldId id="1568" r:id="rId23"/>
    <p:sldId id="1569" r:id="rId24"/>
    <p:sldId id="1570" r:id="rId25"/>
    <p:sldId id="1571" r:id="rId26"/>
    <p:sldId id="1572" r:id="rId27"/>
    <p:sldId id="1573" r:id="rId28"/>
    <p:sldId id="1574" r:id="rId29"/>
    <p:sldId id="1575" r:id="rId30"/>
    <p:sldId id="1576" r:id="rId31"/>
    <p:sldId id="1577" r:id="rId32"/>
    <p:sldId id="1578" r:id="rId33"/>
    <p:sldId id="1579" r:id="rId34"/>
    <p:sldId id="1580" r:id="rId35"/>
    <p:sldId id="1581" r:id="rId36"/>
    <p:sldId id="1582" r:id="rId37"/>
    <p:sldId id="1583" r:id="rId38"/>
    <p:sldId id="1584" r:id="rId39"/>
    <p:sldId id="1585" r:id="rId40"/>
    <p:sldId id="1586" r:id="rId41"/>
    <p:sldId id="1587" r:id="rId42"/>
    <p:sldId id="1588" r:id="rId43"/>
    <p:sldId id="1589" r:id="rId44"/>
    <p:sldId id="1590" r:id="rId45"/>
    <p:sldId id="1591" r:id="rId46"/>
    <p:sldId id="389" r:id="rId47"/>
    <p:sldId id="1592" r:id="rId48"/>
    <p:sldId id="1593" r:id="rId49"/>
    <p:sldId id="1594" r:id="rId50"/>
    <p:sldId id="1595" r:id="rId51"/>
    <p:sldId id="1596" r:id="rId52"/>
    <p:sldId id="1597" r:id="rId53"/>
    <p:sldId id="1598" r:id="rId54"/>
    <p:sldId id="1599" r:id="rId55"/>
    <p:sldId id="1600" r:id="rId56"/>
    <p:sldId id="1601" r:id="rId57"/>
    <p:sldId id="1602" r:id="rId58"/>
    <p:sldId id="1603" r:id="rId59"/>
    <p:sldId id="1604" r:id="rId60"/>
    <p:sldId id="1605" r:id="rId61"/>
    <p:sldId id="1606" r:id="rId62"/>
    <p:sldId id="1607" r:id="rId63"/>
    <p:sldId id="1608" r:id="rId64"/>
    <p:sldId id="1609" r:id="rId65"/>
    <p:sldId id="1610" r:id="rId66"/>
    <p:sldId id="1611" r:id="rId67"/>
    <p:sldId id="1612" r:id="rId68"/>
    <p:sldId id="1613" r:id="rId69"/>
    <p:sldId id="1614" r:id="rId70"/>
    <p:sldId id="1615" r:id="rId71"/>
    <p:sldId id="1616" r:id="rId72"/>
    <p:sldId id="1617" r:id="rId73"/>
    <p:sldId id="1618" r:id="rId74"/>
    <p:sldId id="1619" r:id="rId75"/>
    <p:sldId id="1620" r:id="rId76"/>
    <p:sldId id="162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1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2DC10-BC87-4471-B69D-133B2E95094D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FE41B-A6BB-44FA-AA7C-004F53476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3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altLang="en-US" dirty="0"/>
              <a:t>Animation used</a:t>
            </a:r>
            <a:r>
              <a:rPr lang="en-US" altLang="en-US" baseline="0" dirty="0"/>
              <a:t> in this slide deck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Instructor: there are 5 examples</a:t>
            </a:r>
          </a:p>
          <a:p>
            <a:pPr marL="40640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9900"/>
              </a:buClr>
              <a:buSzPct val="70000"/>
              <a:tabLst/>
              <a:defRPr/>
            </a:pPr>
            <a:r>
              <a:rPr lang="en-US" altLang="en-US" dirty="0"/>
              <a:t>The first should be used</a:t>
            </a:r>
            <a:r>
              <a:rPr lang="en-US" altLang="en-US" baseline="0" dirty="0"/>
              <a:t> for new volunteers to introduce the tri-fold tool</a:t>
            </a:r>
          </a:p>
          <a:p>
            <a:pPr marL="303602" lvl="1" indent="-127394"/>
            <a:r>
              <a:rPr lang="en-US" altLang="en-US" dirty="0"/>
              <a:t>Examples 2 and 3 </a:t>
            </a:r>
            <a:r>
              <a:rPr lang="en-US" altLang="en-US" baseline="0" dirty="0"/>
              <a:t>can be used as hands-on practice with the you providing answers to the questions</a:t>
            </a:r>
            <a:endParaRPr lang="en-US" altLang="en-US" dirty="0"/>
          </a:p>
          <a:p>
            <a:pPr lvl="1"/>
            <a:r>
              <a:rPr lang="en-US" altLang="en-US" baseline="0" dirty="0"/>
              <a:t>Examples 4 and 5 present </a:t>
            </a:r>
            <a:r>
              <a:rPr lang="en-US" altLang="en-US" b="1" baseline="0" dirty="0"/>
              <a:t>comprehensive</a:t>
            </a:r>
            <a:r>
              <a:rPr lang="en-US" altLang="en-US" baseline="0" dirty="0"/>
              <a:t> concepts that may not be seen very often – these are for experienced and master counselors</a:t>
            </a:r>
          </a:p>
          <a:p>
            <a:pPr lvl="0"/>
            <a:r>
              <a:rPr lang="en-US" altLang="en-US" baseline="0" dirty="0"/>
              <a:t>Tie-breaker rules are listed at back of slide deck</a:t>
            </a:r>
          </a:p>
          <a:p>
            <a:pPr marL="0" lvl="0" indent="0">
              <a:buNone/>
            </a:pPr>
            <a:endParaRPr lang="en-US" altLang="en-US" baseline="0" dirty="0"/>
          </a:p>
          <a:p>
            <a:pPr lvl="1"/>
            <a:endParaRPr lang="en-US" altLang="en-US" baseline="0" dirty="0"/>
          </a:p>
          <a:p>
            <a:pPr lvl="1"/>
            <a:endParaRPr lang="en-US" altLang="en-US" baseline="0" dirty="0"/>
          </a:p>
          <a:p>
            <a:pPr lvl="1"/>
            <a:endParaRPr lang="en-US" altLang="en-US" baseline="0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0C3867-DFAE-4EE2-A0FD-C272727E2DF2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485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492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pPr marL="127394" marR="0" indent="-127394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95000"/>
              <a:buFont typeface="Calibri" pitchFamily="34" charset="0"/>
              <a:buChar char="●"/>
              <a:tabLst/>
              <a:defRPr/>
            </a:pPr>
            <a:r>
              <a:rPr lang="en-US" dirty="0"/>
              <a:t>What does “descendant” mean? A child, grandchild,</a:t>
            </a:r>
            <a:r>
              <a:rPr lang="en-US" baseline="0" dirty="0"/>
              <a:t> great </a:t>
            </a:r>
            <a:r>
              <a:rPr lang="en-US" baseline="0"/>
              <a:t>grandchild etc. </a:t>
            </a:r>
            <a:r>
              <a:rPr lang="en-US" baseline="0" dirty="0"/>
              <a:t>(adopted or natural)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1958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3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15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4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6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7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Child of more than one taxpayer? Child</a:t>
            </a:r>
            <a:r>
              <a:rPr lang="en-US" baseline="0" dirty="0"/>
              <a:t> lives with more than one relative who could claim him or her (an aunt, uncle, grandparent, older sibling etc.) and that person is a taxpayer (has a filing requirement or is claiming a refundable credit)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6853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9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5639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68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731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6224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004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5657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C1F155-7062-45F0-A395-DC201CD9C70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5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8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2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84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3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3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4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7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74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3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19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4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9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5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89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D967FF-B0DD-4EEA-8636-D49AB0C804E9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21774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86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686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6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These are important...and sometimes forgotten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B130C7-A4C4-4D26-941B-777AE6AF42E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3570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567792-A3C1-4D46-88E3-77113458D2F3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8586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38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950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Example</a:t>
            </a:r>
            <a:r>
              <a:rPr lang="en-US" baseline="0" dirty="0"/>
              <a:t> 4 is for experienced students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6007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Refer students to definitions on back of trifold</a:t>
            </a:r>
            <a:r>
              <a:rPr lang="en-US" baseline="0" dirty="0"/>
              <a:t> tool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96400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Class can look up the potential EIC for Alex and Sara if they were to file an</a:t>
            </a:r>
            <a:r>
              <a:rPr lang="en-US" altLang="en-US" baseline="0" dirty="0"/>
              <a:t> MFJ return (for 2016, it was $506)</a:t>
            </a:r>
          </a:p>
          <a:p>
            <a:r>
              <a:rPr lang="en-US" altLang="en-US" baseline="0" dirty="0"/>
              <a:t>If Alex’s parents would get more tax benefit than that, it makes more sense for Alex and Sara to not claim the EIC</a:t>
            </a:r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33C50BE-19FC-4427-81E8-CDC1A33B2EC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92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93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22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43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349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We said Sara made $5,000 before the accident. Suppose it had been less than the exemption amount?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Answer: Sara would be a QR of Alex’s parents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7C7D77-89DD-4D1B-AF47-B44553E34DD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7805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57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Example 5 is for experienced and master students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84407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see that Mary is a dependent. A dependent has a filing requirement if unearned income is over $1,050, so we will see that Mary is a taxpayer.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7502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11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629DFA-8D52-4CC8-8B22-2B89EAFD2CB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90843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27394" indent="-127394" eaLnBrk="1" hangingPunct="1">
              <a:spcBef>
                <a:spcPct val="0"/>
              </a:spcBef>
            </a:pPr>
            <a:r>
              <a:rPr lang="en-US" altLang="en-US" dirty="0"/>
              <a:t>Covers eight tax benefits. Does not cover student loans.</a:t>
            </a:r>
          </a:p>
          <a:p>
            <a:pPr marL="127394" indent="-127394" eaLnBrk="1" hangingPunct="1">
              <a:spcBef>
                <a:spcPct val="0"/>
              </a:spcBef>
            </a:pPr>
            <a:r>
              <a:rPr lang="en-US" altLang="en-US" dirty="0"/>
              <a:t>Charts tell if you have a qualifying person, but there are also OTHER REQUIREMENTS.</a:t>
            </a:r>
          </a:p>
          <a:p>
            <a:pPr marL="127394" indent="-127394" eaLnBrk="1" hangingPunct="1">
              <a:spcBef>
                <a:spcPct val="0"/>
              </a:spcBef>
            </a:pPr>
            <a:r>
              <a:rPr lang="en-US" altLang="en-US" dirty="0"/>
              <a:t>Taxpayer is referred to as “you.” Child or other person is referred to as “him” or “her.”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C8384A-6DF0-47D1-BE7D-D81ECA5AF7E2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5374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Calibri" pitchFamily="34" charset="0"/>
              <a:buNone/>
            </a:pPr>
            <a:r>
              <a:rPr lang="en-US" altLang="en-US" dirty="0"/>
              <a:t>See Slide</a:t>
            </a:r>
            <a:r>
              <a:rPr lang="en-US" altLang="en-US" baseline="0" dirty="0"/>
              <a:t> #72 for list of tie-breaker rules</a:t>
            </a:r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EA07E7F-E2E4-4FD5-8BE5-14D81B58FC57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74691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88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35143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59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Lele’s</a:t>
            </a:r>
            <a:r>
              <a:rPr lang="en-US" altLang="en-US" dirty="0"/>
              <a:t> mother, Mary, would win the tiebreaker (if she is a taxpayer), but she’s agreed to give her parents any tax benefits that would be hers.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BA2ECA-11C3-4FF6-A2F3-F04F4EBD8EA4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6978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Lele’s</a:t>
            </a:r>
            <a:r>
              <a:rPr lang="en-US" altLang="en-US" dirty="0"/>
              <a:t> mother, Mary, would win the tiebreaker (if she is a taxpayer), but she’s agreed to give her parents any tax benefits that would be hers.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BA2ECA-11C3-4FF6-A2F3-F04F4EBD8EA4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87365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50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Lele’s</a:t>
            </a:r>
            <a:r>
              <a:rPr lang="en-US" altLang="en-US" dirty="0"/>
              <a:t> mother, Mary, would win the tiebreaker (if she is a taxpayer), but she’s agreed to give her parents any tax benefits that would be hers.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BA2ECA-11C3-4FF6-A2F3-F04F4EBD8EA4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1780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73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1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Review each</a:t>
            </a:r>
            <a:r>
              <a:rPr lang="en-US" altLang="en-US" baseline="0" dirty="0"/>
              <a:t> </a:t>
            </a:r>
            <a:r>
              <a:rPr lang="en-US" altLang="en-US" dirty="0"/>
              <a:t>definition and tie-breaker rule with the class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D784B9-0D3F-4C5C-898D-91A99293441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93338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566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209AB5-9141-48CB-BACF-5BB280D328EF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02726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Comprehensive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A770B7-52B1-4280-BA86-EBA702DB1F30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3648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Comprehensive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40349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162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“Time</a:t>
            </a:r>
            <a:r>
              <a:rPr lang="en-US" baseline="0" dirty="0"/>
              <a:t> with the child” is based on number of nights—unless the parent works nights, then number of days.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A46BB7-E68B-401A-98D0-F0D3A305C554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8876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6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21175" cy="3240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If taxpayer is filing MFJ, questions refer to </a:t>
            </a:r>
            <a:r>
              <a:rPr lang="en-US" altLang="en-US" u="sng" dirty="0"/>
              <a:t>either</a:t>
            </a:r>
            <a:r>
              <a:rPr lang="en-US" altLang="en-US" dirty="0"/>
              <a:t> the taxpayer or spouse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itchFamily="34" charset="0"/>
              <a:buChar char="●"/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itchFamily="2" charset="2"/>
              <a:buChar char="®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6C6C57-00ED-4BE8-B6EE-FBB2369B6A06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030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81012"/>
          </a:xfrm>
        </p:spPr>
        <p:txBody>
          <a:bodyPr/>
          <a:lstStyle/>
          <a:p>
            <a:fld id="{AF5009B6-31CC-44E3-B456-944AA5822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9144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2" y="1218977"/>
            <a:ext cx="6599583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377" y="3697342"/>
            <a:ext cx="522483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" y="5056023"/>
            <a:ext cx="6599583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2" y="5056022"/>
            <a:ext cx="6599583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42" y="1875512"/>
            <a:ext cx="5227900" cy="1219200"/>
          </a:xfrm>
        </p:spPr>
        <p:txBody>
          <a:bodyPr>
            <a:noAutofit/>
          </a:bodyPr>
          <a:lstStyle>
            <a:lvl1pPr algn="ctr">
              <a:defRPr sz="24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5"/>
            <a:ext cx="660196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25D16B6-152B-4FDE-BF54-4398ECB14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1235" y="6265308"/>
            <a:ext cx="1000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11-27-2019 v1a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34A7236-1F7D-4C44-9FB2-218DB8E05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NTTC Training ala NJ – TY2019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BAE30B-22A1-41E6-98B6-04A1B88E0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8" y="2133600"/>
            <a:ext cx="3749040" cy="38696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310" y="2133600"/>
            <a:ext cx="3749040" cy="38696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0CFB07-4D0D-41A4-AD42-0E07DAFA475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989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962025" y="1754188"/>
            <a:ext cx="34975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97029" y="1754188"/>
            <a:ext cx="34975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4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52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535117"/>
            <a:ext cx="349758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75" b="1"/>
            </a:lvl1pPr>
            <a:lvl2pPr marL="257169" indent="0">
              <a:buNone/>
              <a:defRPr sz="1125" b="1"/>
            </a:lvl2pPr>
            <a:lvl3pPr marL="514338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6462" y="1535117"/>
            <a:ext cx="349758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75" b="1"/>
            </a:lvl1pPr>
            <a:lvl2pPr marL="257169" indent="0">
              <a:buNone/>
              <a:defRPr sz="1125" b="1"/>
            </a:lvl2pPr>
            <a:lvl3pPr marL="514338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2501" y="2174878"/>
            <a:ext cx="3498056" cy="3779839"/>
          </a:xfrm>
        </p:spPr>
        <p:txBody>
          <a:bodyPr>
            <a:normAutofit/>
          </a:bodyPr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806462" y="2174878"/>
            <a:ext cx="3497580" cy="3779839"/>
          </a:xfrm>
        </p:spPr>
        <p:txBody>
          <a:bodyPr>
            <a:normAutofit/>
          </a:bodyPr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52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959125" y="1761437"/>
            <a:ext cx="7315200" cy="2221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58850" y="4108451"/>
            <a:ext cx="7315200" cy="1780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FEE0182-5E6E-47B8-86E9-CC065BBEA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1235" y="6265308"/>
            <a:ext cx="1000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11-27-2019 v1a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13BC5E4-D997-4149-8D6E-66A51B990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NTTC Training ala NJ – TY2019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A6B5DDA-0C49-44A9-B553-0066B756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92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52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9144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9144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11547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4207" y="6265308"/>
            <a:ext cx="388559" cy="365125"/>
          </a:xfrm>
        </p:spPr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9144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9144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7" name="Rectangle 6"/>
          <p:cNvSpPr/>
          <p:nvPr/>
        </p:nvSpPr>
        <p:spPr>
          <a:xfrm rot="16200000">
            <a:off x="-2980942" y="2962964"/>
            <a:ext cx="6876288" cy="9144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407918" y="2421255"/>
            <a:ext cx="5730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8861" y="6132291"/>
            <a:ext cx="236682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0" name="Rectangle 9"/>
          <p:cNvSpPr/>
          <p:nvPr/>
        </p:nvSpPr>
        <p:spPr>
          <a:xfrm rot="5400000">
            <a:off x="-2493840" y="3390266"/>
            <a:ext cx="6876288" cy="59800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52821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7B75-102F-4897-A41E-3DF7610E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232B2-EE7C-4A1B-BC5F-03285CE6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76F7-3D4D-454D-8424-FDAD28D9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3F955-D78F-4772-A1DE-BF38DC528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C395E-AA13-4E51-9903-FDDCDED2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4pPr marL="1458516" indent="-170260">
              <a:defRPr/>
            </a:lvl4pPr>
            <a:lvl5pPr marL="1797844" indent="-17026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3A09A5A-A9C0-4CD2-A868-78EA44F39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1235" y="6265308"/>
            <a:ext cx="1000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11-27-2019 v1a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0217534-7AEE-4CA5-B103-1415BD776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NTTC Training ala NJ – TY2019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D0076E-6785-4AB7-AF92-E035913FD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9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31235" y="6265308"/>
            <a:ext cx="1000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11-27-2019 v1a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NTTC Training ala NJ – TY2019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09B-2E1E-48D6-BF38-233787F9BA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ARPF_Logo w Tag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41" y="6174261"/>
            <a:ext cx="2361460" cy="54721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959125" y="1761433"/>
            <a:ext cx="73152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9144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4" y="28835"/>
            <a:ext cx="73135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7623" y="431029"/>
            <a:ext cx="236682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 descr="AARPF_Logo w Tag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41" y="6174261"/>
            <a:ext cx="2361460" cy="547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7623" y="431029"/>
            <a:ext cx="236682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/>
        </p:nvSpPr>
        <p:spPr>
          <a:xfrm>
            <a:off x="0" y="1182574"/>
            <a:ext cx="9144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2009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l" defTabSz="257169" rtl="0" eaLnBrk="1" latinLnBrk="0" hangingPunct="1">
        <a:spcBef>
          <a:spcPct val="0"/>
        </a:spcBef>
        <a:buNone/>
        <a:defRPr sz="225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1989" indent="-191989" algn="l" defTabSz="257169" rtl="0" eaLnBrk="1" latinLnBrk="0" hangingPunct="1">
        <a:spcBef>
          <a:spcPts val="1013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90203" algn="l" defTabSz="257169" rtl="0" eaLnBrk="1" latinLnBrk="0" hangingPunct="1">
        <a:spcBef>
          <a:spcPts val="506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03672" indent="-160735" algn="l" defTabSz="257169" rtl="0" eaLnBrk="1" latinLnBrk="0" hangingPunct="1">
        <a:spcBef>
          <a:spcPts val="338"/>
        </a:spcBef>
        <a:buClr>
          <a:srgbClr val="55493F"/>
        </a:buClr>
        <a:buSzPct val="110000"/>
        <a:buFont typeface="Arial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257169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8" indent="-128585" algn="l" defTabSz="257169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8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24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6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7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9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0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9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9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9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28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4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5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Using the Qualifying Child/Relative Charts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C1EA4-0882-4BA4-B336-CF129DA896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2D406-C175-48AF-A8CB-61778FE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6BE2F-C5A9-4AE8-858A-CE072C6DE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7541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63FE7593-76C3-40BE-9E89-9470FED3376B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17413" name="Content Placeholder 2"/>
          <p:cNvSpPr>
            <a:spLocks noGrp="1"/>
          </p:cNvSpPr>
          <p:nvPr>
            <p:ph sz="quarter" idx="12"/>
          </p:nvPr>
        </p:nvSpPr>
        <p:spPr>
          <a:xfrm>
            <a:off x="1715691" y="2309817"/>
            <a:ext cx="5657850" cy="152638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If the answer to the question in Box 1 is “yes,” follow the yes arrow to Box 3</a:t>
            </a: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Follow the Arrows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09933" y="3588648"/>
            <a:ext cx="7226801" cy="1452810"/>
            <a:chOff x="266699" y="3948635"/>
            <a:chExt cx="8353425" cy="16792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699" y="3948635"/>
              <a:ext cx="8353425" cy="167929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563563" y="4261432"/>
              <a:ext cx="0" cy="78105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34B46-5FFB-47EA-BBEC-B24EEB18F0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13149770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DA886A31-AA63-4E7F-8985-F5931D71A99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18436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Ask, “Was Joe your son, daughter, stepchild, eligible foster child, brother, sister, half-brother, half-sister, stepbrother, stepsister, or a descendant of any of them?”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Ask the Question in Box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B7279-4CCA-4812-AEEC-AC5C57D07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4309132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87197BC0-B70F-4906-954F-E17D479884C9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2"/>
          </p:nvPr>
        </p:nvSpPr>
        <p:spPr>
          <a:xfrm>
            <a:off x="1657350" y="2300289"/>
            <a:ext cx="5859066" cy="30718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If the answer to the question in Box 3 is “yes,” follow the Yes arrow to Box 5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pPr>
              <a:defRPr/>
            </a:pPr>
            <a:r>
              <a:rPr lang="en-US" altLang="en-US" dirty="0"/>
              <a:t>And ask the question in Box 5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Follow the Arrows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46563" y="3226383"/>
            <a:ext cx="5361710" cy="1343890"/>
            <a:chOff x="1071417" y="3158840"/>
            <a:chExt cx="7148946" cy="1791853"/>
          </a:xfrm>
        </p:grpSpPr>
        <p:pic>
          <p:nvPicPr>
            <p:cNvPr id="19458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1" b="16738"/>
            <a:stretch/>
          </p:blipFill>
          <p:spPr bwMode="auto">
            <a:xfrm>
              <a:off x="1071417" y="3158840"/>
              <a:ext cx="7148946" cy="179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295085" y="3574878"/>
              <a:ext cx="0" cy="207429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23D2C-4EF3-426E-8A40-17A31C392C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70385102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7BAEF2A8-1A57-4227-B3CA-4EADD38B49B1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When you get to a </a:t>
            </a:r>
            <a:r>
              <a:rPr lang="en-US" dirty="0">
                <a:solidFill>
                  <a:srgbClr val="0000FF"/>
                </a:solidFill>
              </a:rPr>
              <a:t>blue box</a:t>
            </a:r>
            <a:r>
              <a:rPr lang="en-US" dirty="0"/>
              <a:t>, STOP</a:t>
            </a:r>
          </a:p>
          <a:p>
            <a:pPr>
              <a:defRPr/>
            </a:pPr>
            <a:r>
              <a:rPr lang="en-US" dirty="0"/>
              <a:t>The blue box lists ALL the benefits for which this child qualifies the taxpayer</a:t>
            </a:r>
          </a:p>
          <a:p>
            <a:pPr>
              <a:defRPr/>
            </a:pPr>
            <a:r>
              <a:rPr lang="en-US" dirty="0"/>
              <a:t>Read the whole box — important information is included in parentheses after most benefits</a:t>
            </a:r>
          </a:p>
          <a:p>
            <a:pPr>
              <a:defRPr/>
            </a:pPr>
            <a:r>
              <a:rPr lang="en-US" dirty="0"/>
              <a:t>Read any footnotes that apply — they are critical</a:t>
            </a: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Blue Boxes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3ACF6-B89D-402D-A48F-192C1DF0CF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44395513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24F32303-F3DE-4611-A4E8-AE446846D0AA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2150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If there is an additional child (or household or family member) whose situation is different</a:t>
            </a:r>
          </a:p>
          <a:p>
            <a:r>
              <a:rPr lang="en-US" altLang="en-US" dirty="0"/>
              <a:t>You may get to a different blue box</a:t>
            </a:r>
          </a:p>
          <a:p>
            <a:endParaRPr lang="en-US" altLang="en-US" dirty="0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Repeat for Other “Children”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48DB8-A29B-4F21-B7BA-16B91B4B07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64153856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54CD1CD3-8A86-4BD4-8659-BC4818F94338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If the household has multiple generations, </a:t>
            </a:r>
            <a:r>
              <a:rPr lang="en-US" altLang="en-US" u="sng" dirty="0"/>
              <a:t>don’t start with the grandchildren, start with the children</a:t>
            </a:r>
          </a:p>
          <a:p>
            <a:r>
              <a:rPr lang="en-US" altLang="en-US" dirty="0"/>
              <a:t>You’ll need to determine if they ARE dependents before you can determine if they HAVE dependents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with the Middle Generation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4C3DA-1277-41FC-9463-4D41FAE9C7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709047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70C3936-DE4E-4706-800F-E0218234DFD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sz="quarter" idx="12"/>
          </p:nvPr>
        </p:nvSpPr>
        <p:spPr>
          <a:xfrm>
            <a:off x="896061" y="2099495"/>
            <a:ext cx="7491192" cy="31878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Even if you are analyzing a person who is not a qualifying child, start with the Qualifying Child Chart (Chart 1)</a:t>
            </a:r>
          </a:p>
          <a:p>
            <a:pPr>
              <a:defRPr/>
            </a:pPr>
            <a:r>
              <a:rPr lang="en-US" altLang="en-US" dirty="0"/>
              <a:t>You will be directed to the Qualifying Relative Chart (Chart 2) if appropriate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It is easy to mistake the child of a non-custodial parent as a qualifying relative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ALWAYS Start with Qualifying Child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89251-0713-49CC-8B60-8F992A27E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54359144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8697F85C-E6BB-4AE8-B8BD-0AC69343E543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If your child’s situation is straightforward, the chart will take you straight down the left-hand side to Box 29</a:t>
            </a:r>
          </a:p>
          <a:p>
            <a:pPr>
              <a:defRPr/>
            </a:pPr>
            <a:r>
              <a:rPr lang="en-US" altLang="en-US" dirty="0"/>
              <a:t>These are the same 10 questions you would answer from Page C-3 of the Resource Guide (Pub 4012)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It looks very complicated, but...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56433-A042-49B7-8A88-8391865DA0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14462840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923" y="863103"/>
            <a:ext cx="3810146" cy="5051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6244" y="1106095"/>
            <a:ext cx="1885950" cy="3315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1600" y="1153719"/>
            <a:ext cx="2457450" cy="445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marL="342900" indent="-342900"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Citizenship?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Relationship?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Age?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Younger than you?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Residency?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/>
            </a:pPr>
            <a:r>
              <a:rPr lang="en-US" altLang="en-US" sz="1500" dirty="0">
                <a:cs typeface="Arial" charset="0"/>
              </a:rPr>
              <a:t>Child of more than </a:t>
            </a:r>
            <a:br>
              <a:rPr lang="en-US" altLang="en-US" sz="1500" dirty="0">
                <a:cs typeface="Arial" charset="0"/>
              </a:rPr>
            </a:br>
            <a:r>
              <a:rPr lang="en-US" altLang="en-US" sz="1500" dirty="0">
                <a:cs typeface="Arial" charset="0"/>
              </a:rPr>
              <a:t>one taxpayer?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1500" dirty="0">
                <a:cs typeface="Arial" charset="0"/>
              </a:rPr>
              <a:t>        (Check definition of tax-</a:t>
            </a:r>
          </a:p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1500" dirty="0">
                <a:cs typeface="Arial" charset="0"/>
              </a:rPr>
              <a:t>         payer)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+mj-lt"/>
              <a:buAutoNum type="arabicPeriod" startAt="8"/>
            </a:pPr>
            <a:r>
              <a:rPr lang="en-US" altLang="en-US" sz="1500" dirty="0">
                <a:cs typeface="Arial" charset="0"/>
              </a:rPr>
              <a:t>Child filing MFJ?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 startAt="8"/>
            </a:pPr>
            <a:r>
              <a:rPr lang="en-US" altLang="en-US" sz="1500" dirty="0">
                <a:cs typeface="Arial" charset="0"/>
              </a:rPr>
              <a:t>Can you be claimed as a dependent?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 startAt="8"/>
            </a:pPr>
            <a:r>
              <a:rPr lang="en-US" altLang="en-US" sz="1500" dirty="0">
                <a:cs typeface="Arial" charset="0"/>
              </a:rPr>
              <a:t>Parent separated and filing separate returns?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ambria" pitchFamily="18" charset="0"/>
              <a:buAutoNum type="arabicPeriod" startAt="8"/>
            </a:pPr>
            <a:r>
              <a:rPr lang="en-US" altLang="en-US" sz="1500" dirty="0">
                <a:cs typeface="Arial" charset="0"/>
              </a:rPr>
              <a:t>Did the child provide more than ½ of his own support?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cs typeface="Arial" charset="0"/>
              </a:rPr>
              <a:t>Then, person is qualifying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cs typeface="Arial" charset="0"/>
              </a:rPr>
              <a:t>child for all possible benefits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00351" y="1171577"/>
            <a:ext cx="1435897" cy="1398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14650" y="1543050"/>
            <a:ext cx="1314450" cy="571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17420" y="1771650"/>
            <a:ext cx="1999218" cy="1143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03270" y="2000250"/>
            <a:ext cx="913368" cy="16073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86050" y="2228850"/>
            <a:ext cx="1543050" cy="1714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14650" y="2607474"/>
            <a:ext cx="1314450" cy="571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20390" y="3365902"/>
            <a:ext cx="1096248" cy="11727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737262" y="3714751"/>
            <a:ext cx="1491838" cy="9575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15" name="Straight Arrow Connector 13314"/>
          <p:cNvCxnSpPr/>
          <p:nvPr/>
        </p:nvCxnSpPr>
        <p:spPr>
          <a:xfrm flipV="1">
            <a:off x="3621975" y="3906258"/>
            <a:ext cx="607127" cy="39483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22" name="Straight Arrow Connector 13321"/>
          <p:cNvCxnSpPr/>
          <p:nvPr/>
        </p:nvCxnSpPr>
        <p:spPr>
          <a:xfrm flipV="1">
            <a:off x="3668515" y="4421986"/>
            <a:ext cx="447409" cy="2678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40" name="Rounded Rectangle 13339"/>
          <p:cNvSpPr/>
          <p:nvPr/>
        </p:nvSpPr>
        <p:spPr>
          <a:xfrm>
            <a:off x="4229102" y="4443413"/>
            <a:ext cx="1829536" cy="1028700"/>
          </a:xfrm>
          <a:prstGeom prst="roundRect">
            <a:avLst>
              <a:gd name="adj" fmla="val 53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B215ABB8-C1ED-46FA-9B62-3D93E062422F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4726" y="5017894"/>
            <a:ext cx="691754" cy="26592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1D3B8-69CD-4558-9BDC-D61EEA0F45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3557315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3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FE61AAF0-B510-43E0-A5E6-539E62609DB4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2662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Follow the arrows and you will arrive at the correct answer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Situation is Not Straight-forward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5FD1-F542-4ABE-A2E2-765C47905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55034265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7F06CEEA-EE13-434B-9579-E8D5CACA449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sz="3200" dirty="0"/>
              <a:t>An easy tool for a </a:t>
            </a:r>
          </a:p>
          <a:p>
            <a:pPr marL="0" indent="0" algn="ctr">
              <a:buNone/>
            </a:pPr>
            <a:r>
              <a:rPr lang="en-US" altLang="en-US" sz="3200" dirty="0"/>
              <a:t>clear, </a:t>
            </a:r>
            <a:r>
              <a:rPr lang="en-US" altLang="en-US" sz="3200" b="1" dirty="0"/>
              <a:t>complete</a:t>
            </a:r>
            <a:r>
              <a:rPr lang="en-US" altLang="en-US" sz="3200" dirty="0"/>
              <a:t> </a:t>
            </a:r>
          </a:p>
          <a:p>
            <a:pPr marL="0" indent="0" algn="ctr">
              <a:buNone/>
            </a:pPr>
            <a:r>
              <a:rPr lang="en-US" altLang="en-US" sz="3200" dirty="0"/>
              <a:t>answer</a:t>
            </a: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Tri-fold Purpose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1686-3D56-4E31-94C4-AAAA595180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12175605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D82932C6-AD36-4DBA-AA64-A46066FA57F2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27652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/>
              <a:t>Child (John) is self-supporting (because he receives social security survivor benefits used for his support)</a:t>
            </a:r>
          </a:p>
          <a:p>
            <a:r>
              <a:rPr lang="en-US" altLang="en-US"/>
              <a:t>Can he be claimed by his widowed mother with whom he lives?</a:t>
            </a:r>
            <a:endParaRPr lang="en-US" altLang="en-US" dirty="0"/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1: John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A6CDD-CBF5-4A8D-AC95-548C6D351D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38995676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621" y="2382673"/>
            <a:ext cx="6152434" cy="7638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Start with John as QC of His Mother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43509" y="2569478"/>
            <a:ext cx="0" cy="5631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1195" y="3678165"/>
            <a:ext cx="4877644" cy="1177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1, ask: Was John a US citizen, national or a resident alien or a resident of Mexico or Canada for some part of the tax year?</a:t>
            </a:r>
          </a:p>
          <a:p>
            <a:pPr marL="346463" indent="-346463">
              <a:defRPr/>
            </a:pPr>
            <a:r>
              <a:rPr lang="en-US" b="1" dirty="0"/>
              <a:t>Yes – go to box 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CAF3FC-20A5-4CFB-845B-4D27E45052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17750484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42702" y="2017105"/>
            <a:ext cx="5401429" cy="1986240"/>
            <a:chOff x="799597" y="1769878"/>
            <a:chExt cx="7201905" cy="2648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597" y="1769878"/>
              <a:ext cx="7201905" cy="264832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076325" y="2078038"/>
              <a:ext cx="0" cy="91281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085850" y="343835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742700" y="3971569"/>
            <a:ext cx="5529640" cy="1454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3, ask: Was John your son, daughter, stepchild, eligible foster child, brother, sister, half-brother, half-sister, stepbrother, stepsister, or a descendant of any of them?</a:t>
            </a:r>
          </a:p>
          <a:p>
            <a:pPr marL="346463" indent="-346463">
              <a:defRPr/>
            </a:pPr>
            <a:r>
              <a:rPr lang="en-US" b="1" dirty="0"/>
              <a:t>Yes, go to box 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5C5F09-C8A0-4A60-BE0C-821404EEB97D}"/>
              </a:ext>
            </a:extLst>
          </p:cNvPr>
          <p:cNvSpPr/>
          <p:nvPr/>
        </p:nvSpPr>
        <p:spPr>
          <a:xfrm>
            <a:off x="6864957" y="3141484"/>
            <a:ext cx="279171" cy="218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1A95B-CDE9-447C-B897-F293A629AF34}"/>
              </a:ext>
            </a:extLst>
          </p:cNvPr>
          <p:cNvSpPr txBox="1"/>
          <p:nvPr/>
        </p:nvSpPr>
        <p:spPr>
          <a:xfrm>
            <a:off x="7144128" y="2680249"/>
            <a:ext cx="656849" cy="346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en-US" dirty="0"/>
              <a:t>Box 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188F12-88C5-47F3-983E-FAF861628F40}"/>
              </a:ext>
            </a:extLst>
          </p:cNvPr>
          <p:cNvCxnSpPr>
            <a:endCxn id="6" idx="7"/>
          </p:cNvCxnSpPr>
          <p:nvPr/>
        </p:nvCxnSpPr>
        <p:spPr>
          <a:xfrm flipH="1">
            <a:off x="7103243" y="3026496"/>
            <a:ext cx="248430" cy="146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02D2A9-CEDE-4086-8860-0F8392AAAD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4168450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4490" y="3978678"/>
            <a:ext cx="5915024" cy="623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5, ask: Was John under age 19 at the end of the year?</a:t>
            </a:r>
          </a:p>
          <a:p>
            <a:pPr>
              <a:defRPr/>
            </a:pPr>
            <a:r>
              <a:rPr lang="en-US" b="1" dirty="0"/>
              <a:t>Yes, go to box 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4489" y="4709643"/>
            <a:ext cx="5915025" cy="623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7, ask: Was John younger than you? (“you” = Mother)</a:t>
            </a:r>
          </a:p>
          <a:p>
            <a:pPr>
              <a:defRPr/>
            </a:pPr>
            <a:r>
              <a:rPr lang="en-US" b="1" dirty="0"/>
              <a:t>Yes, go to box 10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91355" y="2299882"/>
            <a:ext cx="6121718" cy="1448825"/>
            <a:chOff x="464474" y="1923503"/>
            <a:chExt cx="8162290" cy="19317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4474" y="1923503"/>
              <a:ext cx="8162290" cy="193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682352" y="1981200"/>
              <a:ext cx="5488" cy="19226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7840" y="2727325"/>
              <a:ext cx="0" cy="26859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80059" y="3210792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41F94-9D71-4DEF-969F-2AC4015FB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633897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4488" y="3870278"/>
            <a:ext cx="5904636" cy="11772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10 ask: Except for temporary absences, did John live with you for more than half the year? (See exceptions for birth, death or kidnapping.)</a:t>
            </a:r>
          </a:p>
          <a:p>
            <a:pPr marL="346463" indent="-346463">
              <a:defRPr/>
            </a:pPr>
            <a:r>
              <a:rPr lang="en-US" b="1" dirty="0"/>
              <a:t>Yes, go to box 12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34609" y="2484863"/>
            <a:ext cx="6085178" cy="1100693"/>
            <a:chOff x="522140" y="2170144"/>
            <a:chExt cx="8113571" cy="14675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2140" y="2170144"/>
              <a:ext cx="8113571" cy="146759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706600" y="221600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06600" y="278293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44634-5CAD-4BC7-925B-7B310710BC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88679277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928" y="2037473"/>
            <a:ext cx="6102929" cy="18389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E25515-970A-40C7-8B69-F58251C82456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Ex.1: John as QC of His Mother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4489" y="3931814"/>
            <a:ext cx="5915025" cy="14641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/>
          </a:bodyPr>
          <a:lstStyle/>
          <a:p>
            <a:pPr marL="346463" indent="-346463">
              <a:defRPr/>
            </a:pPr>
            <a:r>
              <a:rPr lang="en-US" b="1" dirty="0"/>
              <a:t>Box 12, ask: Is John the qualifying child for any other taxpayer? [i.e. Except for temporary absences, did John live with any other close relative (for example, parent, grandparent etc., aunt, uncle, older sibling) more than ½ the year?]</a:t>
            </a:r>
          </a:p>
          <a:p>
            <a:pPr marL="346463" indent="-346463">
              <a:defRPr/>
            </a:pPr>
            <a:r>
              <a:rPr lang="en-US" b="1" dirty="0"/>
              <a:t>No, go to box 21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667493" y="2338390"/>
            <a:ext cx="7143" cy="13484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F28DD-EEF9-4E78-9F3C-5C15308D05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14865823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4490" y="3228434"/>
            <a:ext cx="5915024" cy="11703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Autofit/>
          </a:bodyPr>
          <a:lstStyle/>
          <a:p>
            <a:pPr marL="346463" indent="-346463">
              <a:defRPr/>
            </a:pPr>
            <a:r>
              <a:rPr lang="en-US" b="1" dirty="0"/>
              <a:t>Box 21, ask: Is John filing a MFJ tax return? [Answer “no” if filing only to get a refund of withholding or estimated tax paid.]</a:t>
            </a:r>
          </a:p>
          <a:p>
            <a:pPr marL="346463" indent="-346463">
              <a:defRPr/>
            </a:pPr>
            <a:r>
              <a:rPr lang="en-US" b="1" dirty="0"/>
              <a:t>No, go to box 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4490" y="4433423"/>
            <a:ext cx="5915024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22, ask: Can you the TP (or your spouse if filing MFJ) be claimed as a dependent on any other taxpayer’s return?</a:t>
            </a:r>
          </a:p>
          <a:p>
            <a:pPr marL="346463" indent="-346463">
              <a:defRPr/>
            </a:pPr>
            <a:r>
              <a:rPr lang="en-US" b="1" dirty="0"/>
              <a:t>No, go to box 23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06238" y="2107650"/>
            <a:ext cx="6359237" cy="1008530"/>
            <a:chOff x="152400" y="2079523"/>
            <a:chExt cx="9144000" cy="13447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2079523"/>
              <a:ext cx="9144000" cy="134470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81013" y="2108097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0538" y="2516351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90538" y="311250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CF29A-EC55-49FD-B9B3-8529982B45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710769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594" y="2300227"/>
            <a:ext cx="5272823" cy="92881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85025" y="2678906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14490" y="3523499"/>
            <a:ext cx="5915024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23, ask: Are John’s parents divorced, legally separated or lived apart all last ½ of the year? (John’s dad is deceased)</a:t>
            </a:r>
          </a:p>
          <a:p>
            <a:pPr marL="346463" indent="-346463">
              <a:defRPr/>
            </a:pPr>
            <a:r>
              <a:rPr lang="en-US" b="1" dirty="0"/>
              <a:t>No, go to box 28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2185025" y="3007518"/>
            <a:ext cx="0" cy="51597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2EAE9-6DF6-4FAF-AA59-EB3E70138E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08938846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09186" y="2298447"/>
            <a:ext cx="5187086" cy="2585579"/>
            <a:chOff x="799906" y="1690688"/>
            <a:chExt cx="6916115" cy="34474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9906" y="1851542"/>
              <a:ext cx="6916115" cy="328658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066367" y="1690688"/>
              <a:ext cx="0" cy="24288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686405" y="2124941"/>
              <a:ext cx="0" cy="23812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F86D9023-9E95-422C-AF6A-BE2C0021B15C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4489" y="3525276"/>
            <a:ext cx="5915025" cy="62324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28, ask: Did John provide more than ½ his own support?</a:t>
            </a:r>
          </a:p>
          <a:p>
            <a:pPr>
              <a:defRPr/>
            </a:pPr>
            <a:r>
              <a:rPr lang="en-US" b="1" dirty="0"/>
              <a:t>Yes, go to box 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3EAC9-F823-434A-833D-1B506D8777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19778897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4489" y="2239876"/>
            <a:ext cx="3986063" cy="20082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30: STOP – </a:t>
            </a:r>
            <a:r>
              <a:rPr lang="en-US" b="1" dirty="0">
                <a:solidFill>
                  <a:srgbClr val="0000FF"/>
                </a:solidFill>
              </a:rPr>
              <a:t>Blue box! </a:t>
            </a:r>
          </a:p>
          <a:p>
            <a:pPr>
              <a:defRPr/>
            </a:pPr>
            <a:r>
              <a:rPr lang="en-US" b="1" dirty="0"/>
              <a:t>John is your qualifying child for earned income credit IF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b="1" dirty="0"/>
              <a:t>He is not married,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b="1" dirty="0"/>
              <a:t>Both you and he have valid SSNs, and</a:t>
            </a:r>
          </a:p>
          <a:p>
            <a:pPr marL="257168" indent="-257168">
              <a:buFont typeface="+mj-lt"/>
              <a:buAutoNum type="arabicPeriod"/>
              <a:defRPr/>
            </a:pPr>
            <a:r>
              <a:rPr lang="en-US" b="1" dirty="0"/>
              <a:t>You are not the qualifying child of another taxpayer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4CF89F98-A190-4C02-B52B-3021852399B2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John as QC of His Mother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28262" y="1920006"/>
            <a:ext cx="1979095" cy="2507807"/>
            <a:chOff x="5675555" y="1139919"/>
            <a:chExt cx="2638793" cy="33437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5555" y="1139919"/>
              <a:ext cx="2638793" cy="334374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031895" y="1496452"/>
              <a:ext cx="0" cy="18256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6276422" y="1679015"/>
              <a:ext cx="1724578" cy="2792973"/>
            </a:xfrm>
            <a:prstGeom prst="roundRect">
              <a:avLst>
                <a:gd name="adj" fmla="val 2851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4489" y="4315278"/>
            <a:ext cx="3986062" cy="11775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But note: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b="1" dirty="0"/>
              <a:t>No head of household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b="1" dirty="0"/>
              <a:t>No dependency exemption</a:t>
            </a:r>
          </a:p>
          <a:p>
            <a:pPr marL="214308" indent="-214308">
              <a:buFont typeface="Arial" pitchFamily="34" charset="0"/>
              <a:buChar char="•"/>
              <a:defRPr/>
            </a:pPr>
            <a:r>
              <a:rPr lang="en-US" b="1" dirty="0"/>
              <a:t>No child tax credit, etc.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6F486-E5B4-4E9B-A8BA-F3D0297FA4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5693990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A80DF01C-ECE2-4F41-B62D-55176A746D1F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If we interview taxpayers with just the dependency rules in front of us,</a:t>
            </a:r>
          </a:p>
          <a:p>
            <a:r>
              <a:rPr lang="en-US" dirty="0"/>
              <a:t>And a family or household member isn’t a dependent, </a:t>
            </a:r>
          </a:p>
          <a:p>
            <a:r>
              <a:rPr lang="en-US" dirty="0"/>
              <a:t>We may forget to include him or her on the tax return...</a:t>
            </a:r>
          </a:p>
          <a:p>
            <a:r>
              <a:rPr lang="en-US" dirty="0"/>
              <a:t>...even when he should be included as a qualifying person for EIC or other 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just dependency rules?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2B21F0-B24C-4227-AE68-C84871450C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197722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2DDCE776-32C1-4FAD-AAAA-9D5B4333F3A0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32772" name="Content Placeholder 11"/>
          <p:cNvSpPr>
            <a:spLocks noGrp="1"/>
          </p:cNvSpPr>
          <p:nvPr>
            <p:ph sz="quarter" idx="12"/>
          </p:nvPr>
        </p:nvSpPr>
        <p:spPr>
          <a:xfrm>
            <a:off x="1614489" y="2276477"/>
            <a:ext cx="5901929" cy="3095625"/>
          </a:xfrm>
        </p:spPr>
        <p:txBody>
          <a:bodyPr/>
          <a:lstStyle/>
          <a:p>
            <a:pPr eaLnBrk="1" hangingPunct="1"/>
            <a:r>
              <a:rPr lang="en-US" altLang="en-US"/>
              <a:t>Not a dependent, but yes for EIC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Ex. 1: Enter John in the Dependents Section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4827985"/>
            <a:ext cx="971550" cy="17145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277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96" y="3018238"/>
            <a:ext cx="5831681" cy="2145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27598" y="3983836"/>
            <a:ext cx="3642122" cy="317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6F0BF-0F36-494F-A350-17953CD1F2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14577395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683B89A9-A384-4D95-B7F3-725788DE3BDA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33796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The taxpayer, Al, paid for more than half of his live-in girl friend’s (Ann) support, including medical expenses</a:t>
            </a:r>
          </a:p>
          <a:p>
            <a:r>
              <a:rPr lang="en-US" altLang="en-US" dirty="0"/>
              <a:t>We know Ann is NOT Al’s dependent because her gross income is too high</a:t>
            </a:r>
          </a:p>
          <a:p>
            <a:r>
              <a:rPr lang="en-US" altLang="en-US" dirty="0"/>
              <a:t>But, can he claim medical and dependent care expenses?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0000FF"/>
                </a:solidFill>
              </a:rPr>
              <a:t>Class – use your tri-fold tool to ask questions</a:t>
            </a:r>
          </a:p>
          <a:p>
            <a:endParaRPr lang="en-US" altLang="en-US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2: Al and Ann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9964-8FD7-4DB7-B720-B54AA131A7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7093100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120" y="2212408"/>
            <a:ext cx="5615771" cy="301508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9339A6BB-6AF3-4D99-B6A3-E91C2E9715B1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Ex. 2: Start with Ann as QC of Al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96895" y="2820637"/>
            <a:ext cx="0" cy="668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05733" y="3827212"/>
            <a:ext cx="0" cy="169502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87025" y="3996718"/>
            <a:ext cx="3666868" cy="900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1: Yes, Ann is a U.S. citizen</a:t>
            </a:r>
          </a:p>
          <a:p>
            <a:pPr>
              <a:defRPr/>
            </a:pPr>
            <a:r>
              <a:rPr lang="en-US" b="1" dirty="0"/>
              <a:t>Box 3: No, no relationship</a:t>
            </a:r>
          </a:p>
          <a:p>
            <a:pPr>
              <a:defRPr/>
            </a:pPr>
            <a:r>
              <a:rPr lang="en-US" b="1" dirty="0"/>
              <a:t>Box 9: Go to Chart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6E13-D5D2-4A47-B7DB-398346AE8A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35371941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761" y="1976971"/>
            <a:ext cx="6593790" cy="206985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1655616" y="2213430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67328" y="2987339"/>
            <a:ext cx="28575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15050" y="4014523"/>
            <a:ext cx="0" cy="1369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598245" y="3737430"/>
            <a:ext cx="0" cy="10287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14489" y="4019796"/>
            <a:ext cx="5915026" cy="14542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3: No, Ann is not Al’s qualifying child nor the qualifying child of any other taxpayer</a:t>
            </a:r>
          </a:p>
          <a:p>
            <a:pPr marL="346463" indent="-346463">
              <a:defRPr/>
            </a:pPr>
            <a:r>
              <a:rPr lang="en-US" b="1" dirty="0"/>
              <a:t>Box 4: No, no relationship</a:t>
            </a:r>
          </a:p>
          <a:p>
            <a:pPr marL="346463" indent="-346463">
              <a:defRPr/>
            </a:pPr>
            <a:r>
              <a:rPr lang="en-US" b="1" dirty="0"/>
              <a:t>Box 5: Yes, lived together all year (</a:t>
            </a:r>
            <a:r>
              <a:rPr lang="en-US" b="1"/>
              <a:t>doesn’t violate local </a:t>
            </a:r>
            <a:r>
              <a:rPr lang="en-US" b="1" dirty="0"/>
              <a:t>law)</a:t>
            </a:r>
          </a:p>
          <a:p>
            <a:pPr marL="346463" indent="-346463">
              <a:defRPr/>
            </a:pPr>
            <a:r>
              <a:rPr lang="en-US" b="1" dirty="0"/>
              <a:t>Box 8: Yes, Al provided more than ½ of Ann’s support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C308-E90C-4E28-A4C4-B44AB0E183C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Ex. 2: Ann as QR of Al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231080" y="3394530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B6D60-B297-420C-8D0C-AF71AAED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97349461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0C308-E90C-4E28-A4C4-B44AB0E183C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Ex. 2: Continue with Chart 2 (Ann as QR of Al)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766" y="1833814"/>
            <a:ext cx="4565494" cy="372241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586703" y="1833814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1699569" y="3177117"/>
            <a:ext cx="529072" cy="1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98260" y="2668518"/>
            <a:ext cx="4124976" cy="1731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12: No, Ann’s income is not less than the exemption amount (it’s more)</a:t>
            </a:r>
          </a:p>
          <a:p>
            <a:pPr marL="346463" indent="-346463">
              <a:defRPr/>
            </a:pPr>
            <a:r>
              <a:rPr lang="en-US" b="1" dirty="0"/>
              <a:t>Box 14: No, Ann is not disabled</a:t>
            </a:r>
          </a:p>
          <a:p>
            <a:pPr marL="346463" indent="-346463">
              <a:defRPr/>
            </a:pPr>
            <a:r>
              <a:rPr lang="en-US" b="1" dirty="0"/>
              <a:t>Box 20 </a:t>
            </a:r>
            <a:r>
              <a:rPr lang="en-US" b="1" dirty="0">
                <a:solidFill>
                  <a:srgbClr val="0000FF"/>
                </a:solidFill>
              </a:rPr>
              <a:t>Blue Box!: </a:t>
            </a:r>
            <a:r>
              <a:rPr lang="en-US" b="1" dirty="0"/>
              <a:t>Care expenses (if incapable of self care) and medical expenses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257436" y="2668517"/>
            <a:ext cx="0" cy="19558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36438" y="2534324"/>
            <a:ext cx="1363131" cy="3021905"/>
          </a:xfrm>
          <a:prstGeom prst="roundRect">
            <a:avLst>
              <a:gd name="adj" fmla="val 166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37D3B-4B4A-4951-8858-44ECC5B9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78784188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C28E-A9C5-4B98-A0A6-D6F52CD87766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2: Al and Ann Input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14488" y="4183063"/>
            <a:ext cx="5929312" cy="1250950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If Al paid qualified dependent care expenses for Ann because she was incapable of self-care, add Ann as a Qualifying Person (Form 2441 or credits menu)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4488" y="1852442"/>
            <a:ext cx="3655576" cy="2199336"/>
            <a:chOff x="3220031" y="1199284"/>
            <a:chExt cx="5645302" cy="33371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9612"/>
            <a:stretch/>
          </p:blipFill>
          <p:spPr>
            <a:xfrm>
              <a:off x="3220031" y="1199284"/>
              <a:ext cx="5645302" cy="33371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3534644" y="3928350"/>
              <a:ext cx="2644482" cy="4143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E2B49-4FC6-4AA1-8BE7-801B4C90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28817466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246" y="2012967"/>
            <a:ext cx="4322572" cy="23649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C28E-A9C5-4B98-A0A6-D6F52CD87766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Ex. 2: Input Ann for Form 2441</a:t>
            </a:r>
            <a:endParaRPr lang="en-US" alt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175293" y="3153745"/>
            <a:ext cx="1498997" cy="3107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24550" y="3464500"/>
            <a:ext cx="750743" cy="1294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52840" y="4759408"/>
            <a:ext cx="4433888" cy="50783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>
            <a:spAutoFit/>
          </a:bodyPr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cs typeface="Arial" charset="0"/>
              </a:rPr>
              <a:t>TaxSlayer uses “Disabled” instead of “incapable of self-care”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D5AD3-046E-4E6A-84E2-F9888FEC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78226704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8C01-FBD8-4805-A3AA-8BB27711DFB4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Ex. 2: Input medical expenses</a:t>
            </a:r>
            <a:endParaRPr lang="en-US" altLang="en-US" dirty="0"/>
          </a:p>
        </p:txBody>
      </p:sp>
      <p:sp>
        <p:nvSpPr>
          <p:cNvPr id="38916" name="Content Placeholder 2"/>
          <p:cNvSpPr txBox="1">
            <a:spLocks/>
          </p:cNvSpPr>
          <p:nvPr/>
        </p:nvSpPr>
        <p:spPr bwMode="auto">
          <a:xfrm>
            <a:off x="1614489" y="2428880"/>
            <a:ext cx="5915025" cy="74056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9" tIns="34289" rIns="68579" bIns="34289"/>
          <a:lstStyle>
            <a:lvl1pPr marL="342900" indent="-288925"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639763" indent="-293688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004888" indent="-258763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279525" indent="-249238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1554163" indent="-228600">
              <a:spcBef>
                <a:spcPts val="500"/>
              </a:spcBef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0113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4685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29257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382963" indent="-2286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40480" indent="0">
              <a:lnSpc>
                <a:spcPct val="90000"/>
              </a:lnSpc>
              <a:spcBef>
                <a:spcPts val="1350"/>
              </a:spcBef>
              <a:buClr>
                <a:srgbClr val="B54A10"/>
              </a:buClr>
              <a:buSzPct val="94000"/>
              <a:buNone/>
            </a:pPr>
            <a:r>
              <a:rPr lang="en-US" altLang="en-US" sz="2400" dirty="0">
                <a:cs typeface="Arial" charset="0"/>
              </a:rPr>
              <a:t>If Al paid Ann’s qualified medical expenses—enter as itemized deduction:</a:t>
            </a:r>
          </a:p>
          <a:p>
            <a:pPr>
              <a:lnSpc>
                <a:spcPct val="90000"/>
              </a:lnSpc>
              <a:spcBef>
                <a:spcPts val="1350"/>
              </a:spcBef>
              <a:buClr>
                <a:srgbClr val="B54A10"/>
              </a:buClr>
              <a:buSzPct val="94000"/>
            </a:pPr>
            <a:endParaRPr lang="en-US" altLang="en-US" sz="24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2842" y="3519089"/>
            <a:ext cx="5351416" cy="1107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DF507-34E1-4F08-8DB4-401323E5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10133809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E0D86F86-88D2-4B1D-B75A-1467864832E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39940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Taxpayer (Tom) pays child support and pays for medical insurance for his child (Billy), but his ex-wife won’t sign Form 8332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Class: use your tri-fold tool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/>
              <a:t>Example 3: Tom and Billy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E60E8-64A5-4AB5-B5B1-A905D799FD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699064000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8770A489-7691-4FB3-8B09-25376B119BAD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Ex. 3: Start with Billy as QC of Tom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19887" y="2679341"/>
            <a:ext cx="6100763" cy="2779299"/>
            <a:chOff x="502513" y="1709017"/>
            <a:chExt cx="8134350" cy="37057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513" y="1709017"/>
              <a:ext cx="8134350" cy="3705732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62000" y="1981200"/>
              <a:ext cx="0" cy="6969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762000" y="3048000"/>
              <a:ext cx="0" cy="1524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62000" y="3733800"/>
              <a:ext cx="0" cy="33496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62000" y="4267200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174672" y="4733636"/>
              <a:ext cx="10922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024006" y="1952335"/>
            <a:ext cx="3486150" cy="17312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1: Yes, Billy is a US citizen</a:t>
            </a:r>
          </a:p>
          <a:p>
            <a:pPr>
              <a:defRPr/>
            </a:pPr>
            <a:r>
              <a:rPr lang="en-US" b="1" dirty="0"/>
              <a:t>Box 3: Yes, Billy is Tom’s son</a:t>
            </a:r>
          </a:p>
          <a:p>
            <a:pPr>
              <a:defRPr/>
            </a:pPr>
            <a:r>
              <a:rPr lang="en-US" b="1" dirty="0"/>
              <a:t>Box 5: Yes, less than 19</a:t>
            </a:r>
          </a:p>
          <a:p>
            <a:pPr>
              <a:defRPr/>
            </a:pPr>
            <a:r>
              <a:rPr lang="en-US" b="1" dirty="0"/>
              <a:t>Box 7: Yes, younger than Tom</a:t>
            </a:r>
          </a:p>
          <a:p>
            <a:pPr>
              <a:defRPr/>
            </a:pPr>
            <a:r>
              <a:rPr lang="en-US" b="1" dirty="0"/>
              <a:t>Box 10: No, did not live with Tom</a:t>
            </a:r>
          </a:p>
          <a:p>
            <a:pPr>
              <a:defRPr/>
            </a:pPr>
            <a:r>
              <a:rPr lang="en-US" b="1" dirty="0"/>
              <a:t>Box 11: Go to Block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DF340-5A2B-4AB1-928B-E6C8AD35D8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52190310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2DADF-5174-4E26-B157-BEE6A0ECB58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Laminated Tri-Fold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502967" y="1153583"/>
            <a:ext cx="3328988" cy="2914650"/>
          </a:xfrm>
        </p:spPr>
        <p:txBody>
          <a:bodyPr>
            <a:normAutofit/>
          </a:bodyPr>
          <a:lstStyle/>
          <a:p>
            <a:r>
              <a:rPr lang="en-US" dirty="0"/>
              <a:t>Every Tax-Aide Counselor should have the 2019 laminated tool (or 2018 with updates) at their side during training and at their 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4755" y="967432"/>
            <a:ext cx="3607578" cy="48626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01312-A4CB-4228-835D-67E60597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36781509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58283-112C-4314-919C-FD9717E0BB79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Ex. 3: Continue in Block A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396" y="1764139"/>
            <a:ext cx="6105370" cy="283056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191741" y="1954249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85079" y="3241206"/>
            <a:ext cx="39899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3936640"/>
            <a:ext cx="329046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729849" y="3614307"/>
            <a:ext cx="973282" cy="938645"/>
          </a:xfrm>
          <a:prstGeom prst="roundRect">
            <a:avLst>
              <a:gd name="adj" fmla="val 743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2691" y="2382874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191741" y="2667758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88278" y="2934458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3803" y="3898126"/>
            <a:ext cx="4648399" cy="16850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1500" b="1" dirty="0"/>
              <a:t>Box 32: Yes, Billy is the noncustodial parent</a:t>
            </a:r>
          </a:p>
          <a:p>
            <a:pPr>
              <a:defRPr/>
            </a:pPr>
            <a:r>
              <a:rPr lang="en-US" sz="1500" b="1" dirty="0"/>
              <a:t>Box 33: Yes, divorced</a:t>
            </a:r>
          </a:p>
          <a:p>
            <a:pPr>
              <a:defRPr/>
            </a:pPr>
            <a:r>
              <a:rPr lang="en-US" sz="1500" b="1" dirty="0"/>
              <a:t>Box 34: Yes, supported by Tom</a:t>
            </a:r>
          </a:p>
          <a:p>
            <a:pPr>
              <a:defRPr/>
            </a:pPr>
            <a:r>
              <a:rPr lang="en-US" sz="1500" b="1" dirty="0"/>
              <a:t>Box 35: Yes, ex has custody</a:t>
            </a:r>
          </a:p>
          <a:p>
            <a:pPr>
              <a:defRPr/>
            </a:pPr>
            <a:r>
              <a:rPr lang="en-US" sz="1500" b="1" dirty="0"/>
              <a:t>Box 37: No, not mentioned in the divorce decree</a:t>
            </a:r>
          </a:p>
          <a:p>
            <a:pPr>
              <a:defRPr/>
            </a:pPr>
            <a:r>
              <a:rPr lang="en-US" sz="1500" b="1" dirty="0"/>
              <a:t>Box 38: No, Tom doesn’t have 8332</a:t>
            </a:r>
          </a:p>
          <a:p>
            <a:pPr>
              <a:defRPr/>
            </a:pPr>
            <a:r>
              <a:rPr lang="en-US" sz="1500" b="1" dirty="0"/>
              <a:t>Box 42 </a:t>
            </a:r>
            <a:r>
              <a:rPr lang="en-US" sz="1500" b="1" dirty="0">
                <a:solidFill>
                  <a:srgbClr val="0000FF"/>
                </a:solidFill>
              </a:rPr>
              <a:t>Blue Box!: </a:t>
            </a:r>
            <a:r>
              <a:rPr lang="en-US" sz="1500" b="1" dirty="0"/>
              <a:t>Tom can claim Billy’s  medical expense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D0951-7943-48C5-BE8D-F2905ADF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20311136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647C2B4F-8CF8-4CA3-98A4-84E6CFE7028C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/>
              <a:t>Tom can claim Billy’s medical on Sch A</a:t>
            </a:r>
            <a:endParaRPr lang="en-US" altLang="en-US" dirty="0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Ex. 3: Claim Billy’s Medical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567" y="3007785"/>
            <a:ext cx="6570446" cy="1373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63A71-972A-49DE-A6D5-49318CBE4E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025058089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B6C80A5E-2263-41D8-AAEB-9B999B75774D}" type="slidenum">
              <a:rPr lang="en-US" altLang="en-US" smtClean="0"/>
              <a:pPr/>
              <a:t>42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Charts tell you if there is a qualifying person for a given tax benefit</a:t>
            </a:r>
          </a:p>
          <a:p>
            <a:r>
              <a:rPr lang="en-US" altLang="en-US"/>
              <a:t>Most tax benefits have other requirements that must be satisfied</a:t>
            </a:r>
          </a:p>
          <a:p>
            <a:r>
              <a:rPr lang="en-US" altLang="en-US"/>
              <a:t>These are summarized on page 1 of the tri-fold tool</a:t>
            </a:r>
            <a:endParaRPr lang="en-US" altLang="en-US" dirty="0"/>
          </a:p>
        </p:txBody>
      </p:sp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Requirements</a:t>
            </a:r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FC9D7-8426-4C64-ABE9-8F1A4640F8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039081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CF79-F0CD-4B15-874A-7F949D0AE87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– See Pub 17 for details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4697" y="1847850"/>
            <a:ext cx="5104308" cy="3708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877204"/>
            <a:ext cx="2857500" cy="62324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Payments must be so you can work or look for work.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4004" y="4570108"/>
            <a:ext cx="1600200" cy="62324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You cannot file MFS.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2842" y="2880995"/>
            <a:ext cx="2314575" cy="1177243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Neither taxpayer can be treated as non-resident alien for tax purposes.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2661" y="4354342"/>
            <a:ext cx="1971675" cy="62324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spAutoFit/>
          </a:bodyPr>
          <a:lstStyle/>
          <a:p>
            <a:pPr>
              <a:defRPr/>
            </a:pPr>
            <a:r>
              <a:rPr lang="en-US" dirty="0"/>
              <a:t>You have not remarried.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31803-9965-44B3-A58D-25DA5804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5928342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9F1BF6D7-5B28-4B20-B23D-A021CFD21F22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69635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You need to know the definitions – many are on the back of the tri-fold tool</a:t>
            </a:r>
          </a:p>
          <a:p>
            <a:r>
              <a:rPr lang="en-US" altLang="en-US"/>
              <a:t>Must not forget to check the other requirements</a:t>
            </a:r>
          </a:p>
          <a:p>
            <a:r>
              <a:rPr lang="en-US" altLang="en-US"/>
              <a:t>Chart doesn’t cover student loan interest</a:t>
            </a:r>
          </a:p>
          <a:p>
            <a:endParaRPr lang="en-US" altLang="en-US" dirty="0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B8CED-0432-453A-91D1-465B565279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42105447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5A63D-683F-484D-A057-912A8143D6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FC3BD-C53A-4D41-8E38-96905F8FE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2601-F918-49E5-B8BE-86A4955E0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6DB09B-2E1E-48D6-BF38-233787F9BAB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3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9F1A02E8-9224-4070-862B-E40FA05771DF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Example 4: Alex and Sara have a car accident</a:t>
            </a:r>
          </a:p>
          <a:p>
            <a:r>
              <a:rPr lang="en-US" dirty="0"/>
              <a:t>Example 5: </a:t>
            </a:r>
            <a:r>
              <a:rPr lang="en-US" dirty="0" err="1"/>
              <a:t>Lele’s</a:t>
            </a:r>
            <a:r>
              <a:rPr lang="en-US" dirty="0"/>
              <a:t> father and grandparents both want to claim her</a:t>
            </a:r>
          </a:p>
          <a:p>
            <a:r>
              <a:rPr lang="en-US" dirty="0"/>
              <a:t>Tie-breaker rules listed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Topics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7D3E4A-4527-4354-A2AA-20E62367A3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809812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21CBCCD6-9317-447E-82E5-AFDF38245A96}" type="slidenum">
              <a:rPr lang="en-US" altLang="en-US" smtClean="0"/>
              <a:pPr/>
              <a:t>47</a:t>
            </a:fld>
            <a:endParaRPr lang="en-US" altLang="en-US" dirty="0"/>
          </a:p>
        </p:txBody>
      </p:sp>
      <p:sp>
        <p:nvSpPr>
          <p:cNvPr id="65539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Alex (age 28) and his wife, Sara (age 25), were in a bad car accident in February</a:t>
            </a:r>
          </a:p>
          <a:p>
            <a:r>
              <a:rPr lang="en-US" altLang="en-US"/>
              <a:t>They got out of the hospital in April and went to live with Alex’s parents rent-free while they recovered</a:t>
            </a:r>
          </a:p>
          <a:p>
            <a:r>
              <a:rPr lang="en-US" altLang="en-US"/>
              <a:t>Prior to the accident, Alex and Sara had earned $5,000 each</a:t>
            </a:r>
          </a:p>
          <a:p>
            <a:r>
              <a:rPr lang="en-US" altLang="en-US"/>
              <a:t>After more than a year, both are still unable to work due to their injuries</a:t>
            </a:r>
          </a:p>
          <a:p>
            <a:r>
              <a:rPr lang="en-US" altLang="en-US"/>
              <a:t>Can Alex’s parents claim Alex and/or Sara?</a:t>
            </a:r>
            <a:endParaRPr lang="en-US" altLang="en-US" dirty="0"/>
          </a:p>
        </p:txBody>
      </p:sp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4: Alex and Sara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A8249-4398-4B16-967A-D84EF5B2D3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0108125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4308E741-E93E-4067-BFC3-6DA39E9CFDA9}" type="slidenum">
              <a:rPr lang="en-US" altLang="en-US" smtClean="0"/>
              <a:pPr/>
              <a:t>48</a:t>
            </a:fld>
            <a:endParaRPr lang="en-US" alt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469242" y="1101886"/>
            <a:ext cx="5814434" cy="584447"/>
          </a:xfrm>
        </p:spPr>
        <p:txBody>
          <a:bodyPr>
            <a:noAutofit/>
          </a:bodyPr>
          <a:lstStyle/>
          <a:p>
            <a:r>
              <a:rPr lang="en-US" sz="2600" dirty="0"/>
              <a:t>Ex. 4: Start with Alex as QC of his Parents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295404" y="1707871"/>
            <a:ext cx="6397640" cy="2619367"/>
            <a:chOff x="277090" y="1254223"/>
            <a:chExt cx="8530187" cy="34924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090" y="1254223"/>
              <a:ext cx="8530187" cy="349248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28781" y="1486867"/>
              <a:ext cx="0" cy="77787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28781" y="25723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52600" y="3105728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28781" y="44519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666834" y="3906984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673763" y="331585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779822" y="2086701"/>
            <a:ext cx="2927098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1: Yes, Alex a US citizen</a:t>
            </a:r>
          </a:p>
          <a:p>
            <a:pPr>
              <a:defRPr/>
            </a:pPr>
            <a:r>
              <a:rPr lang="en-US" b="1" dirty="0"/>
              <a:t>Box 3: Yes, Alex is their son</a:t>
            </a:r>
          </a:p>
          <a:p>
            <a:pPr>
              <a:defRPr/>
            </a:pPr>
            <a:r>
              <a:rPr lang="en-US" b="1" dirty="0"/>
              <a:t>Box 5: No, Alex is over 19</a:t>
            </a:r>
          </a:p>
          <a:p>
            <a:pPr>
              <a:defRPr/>
            </a:pPr>
            <a:r>
              <a:rPr lang="en-US" b="1" dirty="0"/>
              <a:t>Box 6: No, Alex is over 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4685" y="4374924"/>
            <a:ext cx="6335297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2892" indent="-342892">
              <a:defRPr/>
            </a:pPr>
            <a:r>
              <a:rPr lang="en-US" b="1" dirty="0"/>
              <a:t>Box 8: </a:t>
            </a:r>
            <a:r>
              <a:rPr lang="en-US" b="1" dirty="0">
                <a:solidFill>
                  <a:srgbClr val="000000"/>
                </a:solidFill>
              </a:rPr>
              <a:t>See</a:t>
            </a:r>
            <a:r>
              <a:rPr lang="en-US" altLang="en-US" b="1" dirty="0">
                <a:solidFill>
                  <a:srgbClr val="000000"/>
                </a:solidFill>
              </a:rPr>
              <a:t> definition of permanently and totally disabled on back of trifold tool - unable to work for at least a year. It’s already been more than a year, YES</a:t>
            </a:r>
            <a:r>
              <a:rPr lang="en-US" b="1" dirty="0"/>
              <a:t>, Alex is disabled</a:t>
            </a:r>
          </a:p>
          <a:p>
            <a:pPr marL="342892" indent="-342892">
              <a:defRPr/>
            </a:pPr>
            <a:r>
              <a:rPr lang="en-US" b="1" dirty="0"/>
              <a:t>Box 10: Yes, Alex lived with his parents for 8 months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2972-2613-41D3-A9BD-C110447858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914584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2479" y="4107293"/>
            <a:ext cx="5928615" cy="13891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85000" lnSpcReduction="10000"/>
          </a:bodyPr>
          <a:lstStyle/>
          <a:p>
            <a:pPr marL="346463" indent="-346463">
              <a:defRPr/>
            </a:pPr>
            <a:r>
              <a:rPr lang="en-US" b="1" dirty="0"/>
              <a:t>Box 12: No, Alex is not the qualifying child for any other taxpayer</a:t>
            </a:r>
          </a:p>
          <a:p>
            <a:pPr marL="346463" indent="-346463">
              <a:defRPr/>
            </a:pPr>
            <a:r>
              <a:rPr lang="en-US" b="1" dirty="0"/>
              <a:t>Box 21: Alex and Sara</a:t>
            </a:r>
            <a:r>
              <a:rPr lang="en-US" altLang="en-US" b="1" dirty="0">
                <a:solidFill>
                  <a:srgbClr val="000000"/>
                </a:solidFill>
              </a:rPr>
              <a:t> have no filing requirement and are filing just to get a refund of withholding, so let’s say “No” (if they claim EIC, we’d say “yes”)</a:t>
            </a:r>
          </a:p>
          <a:p>
            <a:pPr marL="346463" indent="-346463"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Box 22: No, Alex’s parents cannot be claimed by another taxpayer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E365B-599D-4CF2-ADE4-779FBAFD0E41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17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Alex as QC of his Parents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14229" y="1666530"/>
            <a:ext cx="6176867" cy="2575898"/>
            <a:chOff x="454089" y="1152927"/>
            <a:chExt cx="8235822" cy="34345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267" b="-1"/>
            <a:stretch/>
          </p:blipFill>
          <p:spPr>
            <a:xfrm>
              <a:off x="454089" y="1256145"/>
              <a:ext cx="8235822" cy="3139798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660833" y="1152927"/>
              <a:ext cx="0" cy="274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4543" y="1752600"/>
              <a:ext cx="0" cy="183832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70069" y="4312819"/>
              <a:ext cx="0" cy="274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60833" y="3711575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D3652-E972-4583-BB1A-0C0ED570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70793786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0AEB2937-83FA-429D-AA14-2D15050E3BD0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Simplifies </a:t>
            </a:r>
          </a:p>
          <a:p>
            <a:pPr lvl="1"/>
            <a:r>
              <a:rPr lang="en-US" altLang="en-US" dirty="0"/>
              <a:t>Determining Filing Status</a:t>
            </a:r>
          </a:p>
          <a:p>
            <a:pPr lvl="1"/>
            <a:r>
              <a:rPr lang="en-US" altLang="en-US" dirty="0"/>
              <a:t>Identifying qualifying persons</a:t>
            </a:r>
          </a:p>
          <a:p>
            <a:r>
              <a:rPr lang="en-US" altLang="en-US" dirty="0"/>
              <a:t>Eliminate mistakes that otherwise might never be caught or corrected</a:t>
            </a:r>
          </a:p>
          <a:p>
            <a:r>
              <a:rPr lang="en-US" altLang="en-US" dirty="0"/>
              <a:t>Includes important definitions and a filing status chart</a:t>
            </a: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Qualifying Child / Relative Tri-Fold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35DF-867A-492B-859B-B132022522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5785105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76C12-7332-44A9-831B-D0F518AE9305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Ex. 4: Alex as QC of his Parents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66335" y="1698699"/>
            <a:ext cx="6011341" cy="3273267"/>
            <a:chOff x="387434" y="1121931"/>
            <a:chExt cx="8015121" cy="4364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434" y="1158875"/>
              <a:ext cx="8015121" cy="432741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96670" y="3280336"/>
              <a:ext cx="4009076" cy="2205951"/>
            </a:xfrm>
            <a:prstGeom prst="roundRect">
              <a:avLst>
                <a:gd name="adj" fmla="val 285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96757" y="3066415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05993" y="1121931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92571" y="1654246"/>
              <a:ext cx="9236" cy="22845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92571" y="2068917"/>
              <a:ext cx="13420" cy="87892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40" y="3349188"/>
            <a:ext cx="2957513" cy="15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72659" y="4894633"/>
            <a:ext cx="2733181" cy="568523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Alex in dependents section of parents’ return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929" y="1933332"/>
            <a:ext cx="3628646" cy="2285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23: No, Alex’s parents are not divorced</a:t>
            </a:r>
          </a:p>
          <a:p>
            <a:pPr marL="346463" indent="-346463">
              <a:defRPr/>
            </a:pPr>
            <a:r>
              <a:rPr lang="en-US" b="1" dirty="0"/>
              <a:t>Box 28: No, Alex’s parents can use the value of housing plus all other support costs they pay, so Alex did not provide more than ½ of his total support</a:t>
            </a:r>
          </a:p>
          <a:p>
            <a:pPr marL="346463" indent="-346463">
              <a:defRPr/>
            </a:pPr>
            <a:r>
              <a:rPr lang="en-US" b="1" dirty="0"/>
              <a:t>Box 29: </a:t>
            </a:r>
            <a:r>
              <a:rPr lang="en-US" b="1" dirty="0">
                <a:solidFill>
                  <a:srgbClr val="0000FF"/>
                </a:solidFill>
              </a:rPr>
              <a:t>Blue Box!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C6330-FA66-40CC-B56F-AFDC6B23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3955083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4" y="1707871"/>
            <a:ext cx="6397640" cy="261936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484170" y="1882353"/>
            <a:ext cx="0" cy="5834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43553" y="2699046"/>
            <a:ext cx="0" cy="1714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78DCB-8E49-4FEB-BB44-3DB1C37FFE56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Sara as QC of Alex’s Parents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4487" y="4349655"/>
            <a:ext cx="4474586" cy="11772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1: Yes, Sara a US citizen</a:t>
            </a:r>
          </a:p>
          <a:p>
            <a:pPr marL="346463" indent="-346463">
              <a:defRPr/>
            </a:pPr>
            <a:r>
              <a:rPr lang="en-US" b="1" dirty="0"/>
              <a:t>Box 3: No, daughter-in-law is not one of the listed relationships</a:t>
            </a:r>
          </a:p>
          <a:p>
            <a:pPr marL="346463" indent="-346463">
              <a:defRPr/>
            </a:pPr>
            <a:r>
              <a:rPr lang="en-US" b="1" dirty="0"/>
              <a:t>Box 9: Go to Chart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38150" y="2851203"/>
            <a:ext cx="810815" cy="1017684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0237E-DB49-4201-9735-AA598783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006915752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4489" y="4426288"/>
            <a:ext cx="6133598" cy="9002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b="1" dirty="0"/>
              <a:t>Box 3: No, Sara is not a qualifying child of any other taxpayer</a:t>
            </a:r>
          </a:p>
          <a:p>
            <a:pPr>
              <a:defRPr/>
            </a:pPr>
            <a:r>
              <a:rPr lang="en-US" b="1" dirty="0"/>
              <a:t>Box 4: Yes, Sara is their daughter-in-law</a:t>
            </a:r>
          </a:p>
          <a:p>
            <a:pPr marL="346463" indent="-346463">
              <a:defRPr/>
            </a:pPr>
            <a:r>
              <a:rPr lang="en-US" b="1" dirty="0"/>
              <a:t>Box 7: Yes, Alex’s parents provided over half of Sara’s support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AE51-F637-4913-9979-79DE0CCE68B3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Sara as QR of Alex’s Parents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34242" y="1730928"/>
            <a:ext cx="6261228" cy="2555003"/>
            <a:chOff x="388323" y="1164898"/>
            <a:chExt cx="8348304" cy="34066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323" y="1164898"/>
              <a:ext cx="8348304" cy="340667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936928" y="1482148"/>
              <a:ext cx="0" cy="2016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76300" y="3454222"/>
              <a:ext cx="1" cy="111734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84973" y="2964584"/>
              <a:ext cx="0" cy="201613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1036F-EC54-4415-8EF8-64452091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771366085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947" y="1778584"/>
            <a:ext cx="6030567" cy="331191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CA20F-D147-4528-B402-0A8755F5439B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Sara as QR of Alex’s parents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62342" y="1778584"/>
            <a:ext cx="0" cy="39312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558131" y="3619717"/>
            <a:ext cx="369635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943247" y="2616021"/>
            <a:ext cx="1063336" cy="2474475"/>
          </a:xfrm>
          <a:prstGeom prst="roundRect">
            <a:avLst>
              <a:gd name="adj" fmla="val 488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1338" y="1811444"/>
            <a:ext cx="2652485" cy="3116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10: No, Sara had gross income more than the exemption amount</a:t>
            </a:r>
          </a:p>
          <a:p>
            <a:pPr marL="346463" indent="-346463">
              <a:defRPr/>
            </a:pPr>
            <a:r>
              <a:rPr lang="en-US" b="1" dirty="0"/>
              <a:t>Box 13: Yes, Sara is disabled</a:t>
            </a:r>
          </a:p>
          <a:p>
            <a:pPr marL="346463" indent="-346463">
              <a:defRPr/>
            </a:pPr>
            <a:r>
              <a:rPr lang="en-US" b="1" dirty="0"/>
              <a:t>Box 14: No, Sara’s non-sheltered workshop income is more than the exemption amount</a:t>
            </a:r>
          </a:p>
          <a:p>
            <a:pPr marL="346463" indent="-346463">
              <a:defRPr/>
            </a:pPr>
            <a:r>
              <a:rPr lang="en-US" b="1" dirty="0"/>
              <a:t>Box 20 </a:t>
            </a:r>
            <a:r>
              <a:rPr lang="en-US" b="1" dirty="0">
                <a:solidFill>
                  <a:srgbClr val="0000FF"/>
                </a:solidFill>
              </a:rPr>
              <a:t>Blue Box!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2840" y="5073005"/>
            <a:ext cx="5600906" cy="461665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Alex’s parents deduct medical on Sch A and complete Form 2441 (dependent care credit) for any qualified expenses they paid for Sara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748839" y="2749155"/>
            <a:ext cx="0" cy="15121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76547" y="3158730"/>
            <a:ext cx="0" cy="15121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DF259-45A9-4752-8789-4194D02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0855840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A684C737-EC2F-4A4F-B826-AE88366BF608}" type="slidenum">
              <a:rPr lang="en-US" altLang="en-US" smtClean="0"/>
              <a:pPr/>
              <a:t>54</a:t>
            </a:fld>
            <a:endParaRPr lang="en-US" altLang="en-US" dirty="0"/>
          </a:p>
        </p:txBody>
      </p:sp>
      <p:sp>
        <p:nvSpPr>
          <p:cNvPr id="72707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Alex is a qualifying child for his parents for all tax benefits, including EIC since Alex is disabled</a:t>
            </a:r>
          </a:p>
          <a:p>
            <a:r>
              <a:rPr lang="en-US" altLang="en-US"/>
              <a:t>Alex’s parents cannot claim Sara as their dependent</a:t>
            </a:r>
          </a:p>
          <a:p>
            <a:r>
              <a:rPr lang="en-US" altLang="en-US"/>
              <a:t>If Alex’s parents paid any medical expenses or qualified care expenses for Sara, they could deduct the medical expenses and claim the dependent care credit</a:t>
            </a:r>
          </a:p>
          <a:p>
            <a:r>
              <a:rPr lang="en-US" altLang="en-US"/>
              <a:t>Alex and Sara can file to get a refund of tax withheld</a:t>
            </a:r>
            <a:endParaRPr lang="en-US" altLang="en-US" dirty="0"/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4: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1805B-F922-439A-9E10-2A4E516FFA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433770730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6276088A-F95A-4480-B56E-90CA6729FE5B}" type="slidenum">
              <a:rPr lang="en-US" altLang="en-US" smtClean="0"/>
              <a:pPr/>
              <a:t>55</a:t>
            </a:fld>
            <a:endParaRPr lang="en-US" alt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Mary and her baby, </a:t>
            </a:r>
            <a:r>
              <a:rPr lang="en-US" altLang="en-US" dirty="0" err="1"/>
              <a:t>Lele</a:t>
            </a:r>
            <a:r>
              <a:rPr lang="en-US" altLang="en-US" dirty="0"/>
              <a:t>, live with Mary’s parents while Mary continues with high school</a:t>
            </a:r>
          </a:p>
          <a:p>
            <a:r>
              <a:rPr lang="en-US" altLang="en-US" dirty="0"/>
              <a:t>Support agreement requires baby’s father (Sam) to pay $200/month in child support and allows him to claim the child as a dependent</a:t>
            </a:r>
          </a:p>
          <a:p>
            <a:r>
              <a:rPr lang="en-US" altLang="en-US" dirty="0"/>
              <a:t>Sam wants to claim </a:t>
            </a:r>
            <a:r>
              <a:rPr lang="en-US" altLang="en-US" dirty="0" err="1"/>
              <a:t>Lele’s</a:t>
            </a:r>
            <a:r>
              <a:rPr lang="en-US" altLang="en-US" dirty="0"/>
              <a:t> child tax credits</a:t>
            </a:r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9C99-CEE0-43EC-A482-E5D4822814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500035527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08BB2692-5C2C-46C9-87B4-7D5504A612D8}" type="slidenum">
              <a:rPr lang="en-US" altLang="en-US" smtClean="0"/>
              <a:pPr/>
              <a:t>56</a:t>
            </a:fld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2"/>
          </p:nvPr>
        </p:nvSpPr>
        <p:spPr>
          <a:xfrm>
            <a:off x="959125" y="2194275"/>
            <a:ext cx="7315200" cy="3208395"/>
          </a:xfrm>
        </p:spPr>
        <p:txBody>
          <a:bodyPr>
            <a:normAutofit/>
          </a:bodyPr>
          <a:lstStyle/>
          <a:p>
            <a:r>
              <a:rPr lang="en-US" altLang="en-US" dirty="0"/>
              <a:t>Mary’s parents are providing room and board for </a:t>
            </a:r>
            <a:r>
              <a:rPr lang="en-US" altLang="en-US" dirty="0" err="1"/>
              <a:t>Lele</a:t>
            </a:r>
            <a:r>
              <a:rPr lang="en-US" altLang="en-US" dirty="0"/>
              <a:t> (about $1,000/mo.) and think they should be able to claim her as a dependent</a:t>
            </a:r>
          </a:p>
          <a:p>
            <a:r>
              <a:rPr lang="en-US" altLang="en-US" dirty="0"/>
              <a:t>Mary believes Sam is entitled to claim </a:t>
            </a:r>
            <a:r>
              <a:rPr lang="en-US" altLang="en-US" dirty="0" err="1"/>
              <a:t>Lele</a:t>
            </a:r>
            <a:r>
              <a:rPr lang="en-US" altLang="en-US" dirty="0"/>
              <a:t> as a dependent but is willing to give to her parents whatever would be hers</a:t>
            </a:r>
          </a:p>
          <a:p>
            <a:r>
              <a:rPr lang="en-US" altLang="en-US" dirty="0"/>
              <a:t>Mary has $2,000 of investment income but no earned income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Ex. 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48DA0-782F-4E14-8885-644105342B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784203036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08BB2692-5C2C-46C9-87B4-7D5504A612D8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Start with the middle generation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What is Mary’s status?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00FF"/>
                </a:solidFill>
              </a:rPr>
              <a:t>Class: use your tri-fold tool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Ex. 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9C6DF-D1AB-425F-97BC-8D60FEFC26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46703703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66236" y="1854903"/>
            <a:ext cx="6340436" cy="3409241"/>
            <a:chOff x="449707" y="1136228"/>
            <a:chExt cx="8453915" cy="45456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9707" y="1136228"/>
              <a:ext cx="8453915" cy="4088304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667328" y="1362511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55783" y="2484581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62710" y="3223734"/>
              <a:ext cx="0" cy="31963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53474" y="3792405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59246" y="4354945"/>
              <a:ext cx="11545" cy="19180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62710" y="4919882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06F2-C876-4A62-83D8-D0E89024943B}" type="slidenum">
              <a:rPr lang="en-US" altLang="en-US" smtClean="0"/>
              <a:pPr/>
              <a:t>58</a:t>
            </a:fld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Ex. 5: Mary as Her Parents’ Dependent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294967295"/>
          </p:nvPr>
        </p:nvSpPr>
        <p:spPr>
          <a:xfrm>
            <a:off x="4800600" y="2865439"/>
            <a:ext cx="4343400" cy="2492375"/>
          </a:xfr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vert="horz" lIns="68579" tIns="68579" rIns="68579" bIns="34289" rtlCol="0">
            <a:normAutofit/>
          </a:bodyPr>
          <a:lstStyle/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1: Yes, Mary is a U.S. citizen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3: Yes, their child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5: Yes, Mary is under 19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7: Yes, Mary is younger than her parents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10: Yes, Mary lives with her parents</a:t>
            </a:r>
          </a:p>
          <a:p>
            <a:pPr marL="342892" indent="-342892">
              <a:spcBef>
                <a:spcPts val="0"/>
              </a:spcBef>
              <a:buNone/>
              <a:defRPr/>
            </a:pPr>
            <a:r>
              <a:rPr lang="en-US" b="1" dirty="0"/>
              <a:t>Box 12: No, Mary is not be the QC of another taxpayer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BEDD6-9E73-46B2-9D22-4039D123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730551536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23113" y="1746721"/>
            <a:ext cx="6199908" cy="3686032"/>
            <a:chOff x="240150" y="1185958"/>
            <a:chExt cx="8266544" cy="49147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094" y="1291665"/>
              <a:ext cx="8229600" cy="4809002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240150" y="3872057"/>
              <a:ext cx="4143225" cy="2228609"/>
            </a:xfrm>
            <a:prstGeom prst="roundRect">
              <a:avLst>
                <a:gd name="adj" fmla="val 2394"/>
              </a:avLst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61816" y="1676400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54889" y="2193636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54889" y="2611727"/>
              <a:ext cx="0" cy="88885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61816" y="364345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459505" y="1185958"/>
              <a:ext cx="2311" cy="3343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463638" y="1873200"/>
            <a:ext cx="4350327" cy="18023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34289">
            <a:normAutofit/>
          </a:bodyPr>
          <a:lstStyle/>
          <a:p>
            <a:pPr marL="346463" indent="-346463">
              <a:defRPr/>
            </a:pPr>
            <a:r>
              <a:rPr lang="en-US" b="1" dirty="0"/>
              <a:t>Box 21: No, Mary is not filing MFJ</a:t>
            </a:r>
          </a:p>
          <a:p>
            <a:pPr marL="346463" indent="-346463">
              <a:defRPr/>
            </a:pPr>
            <a:r>
              <a:rPr lang="en-US" b="1" dirty="0"/>
              <a:t>Box 22: No, Mary’s parents cannot be claimed by another taxpayer</a:t>
            </a:r>
          </a:p>
          <a:p>
            <a:pPr marL="346463" indent="-346463">
              <a:defRPr/>
            </a:pPr>
            <a:r>
              <a:rPr lang="en-US" b="1" dirty="0"/>
              <a:t>Box 23: No, Mary’s parents are not divorced</a:t>
            </a:r>
          </a:p>
          <a:p>
            <a:pPr marL="346463" indent="-346463">
              <a:defRPr/>
            </a:pPr>
            <a:r>
              <a:rPr lang="en-US" b="1" dirty="0"/>
              <a:t>Box 28: No, Mary did not support herself</a:t>
            </a:r>
          </a:p>
          <a:p>
            <a:pPr marL="346463" indent="-346463">
              <a:defRPr/>
            </a:pPr>
            <a:r>
              <a:rPr lang="en-US" b="1" dirty="0"/>
              <a:t>Box 29 </a:t>
            </a:r>
            <a:r>
              <a:rPr lang="en-US" b="1" dirty="0">
                <a:solidFill>
                  <a:srgbClr val="0000FF"/>
                </a:solidFill>
              </a:rPr>
              <a:t>Blue Box!: </a:t>
            </a:r>
            <a:r>
              <a:rPr lang="en-US" b="1" dirty="0"/>
              <a:t>Mary is her parents’ QC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F8374-2A23-407E-94B4-8EC593B85AD1}" type="slidenum">
              <a:rPr lang="en-US" altLang="en-US" smtClean="0"/>
              <a:pPr/>
              <a:t>59</a:t>
            </a:fld>
            <a:endParaRPr lang="en-US" alt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Ex. 5: Mary as Her Parents’ Dependent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29153" y="4466363"/>
            <a:ext cx="2722960" cy="720779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Mary in Dependents Section of parents’ return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61" y="3804898"/>
            <a:ext cx="3024866" cy="163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561" y="3804901"/>
            <a:ext cx="3024866" cy="156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CF46-C59F-44C2-89D4-7E7F8AC9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047016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How to use them: Read the Introductory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372F45-2603-4361-BFC5-C67E6C31D279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861705"/>
            <a:ext cx="5977280" cy="36762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197" y="2647450"/>
            <a:ext cx="5147807" cy="606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9865" y="4760772"/>
            <a:ext cx="5503719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9871" y="4939149"/>
            <a:ext cx="5849644" cy="285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3330" y="5257206"/>
            <a:ext cx="4378037" cy="1654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3330" y="3776272"/>
            <a:ext cx="5694218" cy="537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43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EB8BC-1F80-497E-9E7E-4A156C7BA4C6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dirty="0"/>
              <a:t>Ex. 5: Lele as a Dependent of Mary</a:t>
            </a:r>
          </a:p>
        </p:txBody>
      </p:sp>
      <p:grpSp>
        <p:nvGrpSpPr>
          <p:cNvPr id="50176" name="Group 50175"/>
          <p:cNvGrpSpPr/>
          <p:nvPr/>
        </p:nvGrpSpPr>
        <p:grpSpPr>
          <a:xfrm>
            <a:off x="759930" y="1531109"/>
            <a:ext cx="5998589" cy="4031657"/>
            <a:chOff x="536290" y="957655"/>
            <a:chExt cx="7998119" cy="5375542"/>
          </a:xfrm>
        </p:grpSpPr>
        <p:grpSp>
          <p:nvGrpSpPr>
            <p:cNvPr id="23" name="Group 22"/>
            <p:cNvGrpSpPr/>
            <p:nvPr/>
          </p:nvGrpSpPr>
          <p:grpSpPr>
            <a:xfrm>
              <a:off x="536290" y="957655"/>
              <a:ext cx="7998119" cy="5271626"/>
              <a:chOff x="490110" y="994598"/>
              <a:chExt cx="8136659" cy="555674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0110" y="994598"/>
                <a:ext cx="8136659" cy="5556743"/>
              </a:xfrm>
              <a:prstGeom prst="rect">
                <a:avLst/>
              </a:prstGeom>
            </p:spPr>
          </p:pic>
          <p:cxnSp>
            <p:nvCxnSpPr>
              <p:cNvPr id="5" name="Straight Arrow Connector 4"/>
              <p:cNvCxnSpPr/>
              <p:nvPr/>
            </p:nvCxnSpPr>
            <p:spPr>
              <a:xfrm>
                <a:off x="713508" y="1177779"/>
                <a:ext cx="0" cy="762000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715815" y="3075709"/>
                <a:ext cx="9237" cy="228021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713508" y="2333625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581728" y="5016788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1600200" y="4642716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713508" y="4122738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725052" y="3536950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579417" y="6266224"/>
                <a:ext cx="0" cy="163222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1356617" y="5792870"/>
              <a:ext cx="656907" cy="5403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40739" y="2095369"/>
            <a:ext cx="4069769" cy="3116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1: Yes, Lele is a US citizen</a:t>
            </a:r>
          </a:p>
          <a:p>
            <a:pPr marL="346463" indent="-346463">
              <a:defRPr/>
            </a:pPr>
            <a:r>
              <a:rPr lang="en-US" b="1" dirty="0"/>
              <a:t>Box 3: Yes, Lele is Mary’s child</a:t>
            </a:r>
          </a:p>
          <a:p>
            <a:pPr marL="346463" indent="-346463">
              <a:defRPr/>
            </a:pPr>
            <a:r>
              <a:rPr lang="en-US" b="1" dirty="0"/>
              <a:t>Box 5: Yes, Lele is under 19</a:t>
            </a:r>
          </a:p>
          <a:p>
            <a:pPr marL="346463" indent="-346463">
              <a:defRPr/>
            </a:pPr>
            <a:r>
              <a:rPr lang="en-US" b="1" dirty="0"/>
              <a:t>Box 7: Yes, Lele is younger than Mary</a:t>
            </a:r>
          </a:p>
          <a:p>
            <a:pPr marL="346463" indent="-346463">
              <a:defRPr/>
            </a:pPr>
            <a:r>
              <a:rPr lang="en-US" b="1" dirty="0"/>
              <a:t>Box 10: Yes, Lele lives with Mary</a:t>
            </a:r>
          </a:p>
          <a:p>
            <a:pPr marL="346463" indent="-346463">
              <a:defRPr/>
            </a:pPr>
            <a:r>
              <a:rPr lang="en-US" b="1" dirty="0"/>
              <a:t>Box 12: Lele can be the QC of Mary’s parents, so say yes</a:t>
            </a:r>
          </a:p>
          <a:p>
            <a:pPr marL="346463" indent="-346463">
              <a:defRPr/>
            </a:pPr>
            <a:r>
              <a:rPr lang="en-US" b="1" dirty="0"/>
              <a:t>Box 13: Yes, Mary would win the tie-breaker </a:t>
            </a:r>
          </a:p>
          <a:p>
            <a:pPr marL="346463" indent="-346463">
              <a:defRPr/>
            </a:pPr>
            <a:r>
              <a:rPr lang="en-US" b="1" dirty="0"/>
              <a:t>Box 15: Mary is willing to let her parents claim Lele – BUT let’s say NO for now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BAE76-E288-4558-9144-26DB8910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129679596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A447F-E826-46C3-863B-9CD57E3B53C9}" type="slidenum">
              <a:rPr lang="en-US" altLang="en-US" smtClean="0"/>
              <a:pPr/>
              <a:t>61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a Dependent of Mary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45532" y="3807435"/>
            <a:ext cx="5143500" cy="103874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>
              <a:defRPr/>
            </a:pPr>
            <a:r>
              <a:rPr lang="en-US" sz="2100" b="1" dirty="0"/>
              <a:t>Box 21: No, Lele is not filing a MFJ return</a:t>
            </a:r>
          </a:p>
          <a:p>
            <a:pPr>
              <a:defRPr/>
            </a:pPr>
            <a:r>
              <a:rPr lang="en-US" sz="2100" b="1" dirty="0"/>
              <a:t>Box 22: Yes, Mary is her parents’ dependent</a:t>
            </a:r>
          </a:p>
          <a:p>
            <a:pPr>
              <a:defRPr/>
            </a:pPr>
            <a:r>
              <a:rPr lang="en-US" sz="2100" b="1" dirty="0"/>
              <a:t>Box 19B: Go to Block B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68583" y="2457238"/>
            <a:ext cx="6211865" cy="1157071"/>
            <a:chOff x="434104" y="960294"/>
            <a:chExt cx="8282487" cy="15427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68858"/>
            <a:stretch/>
          </p:blipFill>
          <p:spPr>
            <a:xfrm>
              <a:off x="434104" y="960294"/>
              <a:ext cx="8282487" cy="1542761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654050" y="960294"/>
              <a:ext cx="0" cy="329188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2" name="Straight Arrow Connector 1051"/>
            <p:cNvCxnSpPr/>
            <p:nvPr/>
          </p:nvCxnSpPr>
          <p:spPr>
            <a:xfrm>
              <a:off x="5077692" y="1842367"/>
              <a:ext cx="9906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54050" y="1440872"/>
              <a:ext cx="0" cy="22102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DCC56-86E0-418F-B2BF-711A1945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870251614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DC67F-46D7-48C7-BEF6-48627BCE63A6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5: Lele as a Dependent of Mary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7784" y="1820144"/>
            <a:ext cx="6341444" cy="1753890"/>
            <a:chOff x="313042" y="1551709"/>
            <a:chExt cx="8455259" cy="23385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3042" y="1551709"/>
              <a:ext cx="8455259" cy="233852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163295" y="1551709"/>
              <a:ext cx="4572000" cy="2304329"/>
            </a:xfrm>
            <a:prstGeom prst="roundRect">
              <a:avLst>
                <a:gd name="adj" fmla="val 3865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371273" y="2048307"/>
              <a:ext cx="833726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614489" y="3439948"/>
            <a:ext cx="5915026" cy="205158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79" tIns="34289" rIns="68579" bIns="0">
            <a:normAutofit fontScale="85000" lnSpcReduction="10000"/>
          </a:bodyPr>
          <a:lstStyle/>
          <a:p>
            <a:pPr marL="346463" indent="-336938">
              <a:defRPr/>
            </a:pPr>
            <a:r>
              <a:rPr lang="en-US" sz="2100" b="1" dirty="0"/>
              <a:t>Box 47: No, Lele did not provide her own support</a:t>
            </a:r>
          </a:p>
          <a:p>
            <a:pPr marL="346463" indent="-336938">
              <a:defRPr/>
            </a:pPr>
            <a:r>
              <a:rPr lang="en-US" sz="2100" b="1" dirty="0"/>
              <a:t>Box 48 </a:t>
            </a:r>
            <a:r>
              <a:rPr lang="en-US" sz="2100" b="1" dirty="0">
                <a:solidFill>
                  <a:srgbClr val="0000FF"/>
                </a:solidFill>
              </a:rPr>
              <a:t>Blue box!</a:t>
            </a:r>
            <a:r>
              <a:rPr lang="en-US" sz="2100" b="1" dirty="0"/>
              <a:t>: </a:t>
            </a:r>
          </a:p>
          <a:p>
            <a:pPr marL="346463" indent="-336938">
              <a:defRPr/>
            </a:pPr>
            <a:r>
              <a:rPr lang="en-US" sz="2100" b="1" dirty="0"/>
              <a:t>	HoH — </a:t>
            </a:r>
            <a:r>
              <a:rPr lang="en-US" sz="2100" b="1" dirty="0">
                <a:solidFill>
                  <a:srgbClr val="FF0000"/>
                </a:solidFill>
              </a:rPr>
              <a:t>but</a:t>
            </a:r>
            <a:r>
              <a:rPr lang="en-US" sz="2100" b="1" dirty="0"/>
              <a:t> Mary didn’t pay ½ the cost of the home</a:t>
            </a:r>
          </a:p>
          <a:p>
            <a:pPr marL="689355" lvl="1" indent="-336938">
              <a:defRPr/>
            </a:pPr>
            <a:r>
              <a:rPr lang="en-US" sz="2100" b="1" dirty="0"/>
              <a:t>Dependent care credit (if Lele is incapable of self-care)</a:t>
            </a:r>
          </a:p>
          <a:p>
            <a:pPr marL="689355" lvl="1" indent="-336938">
              <a:defRPr/>
            </a:pPr>
            <a:r>
              <a:rPr lang="en-US" sz="2100" b="1" dirty="0"/>
              <a:t>EIC— Mary is a QC so </a:t>
            </a:r>
            <a:r>
              <a:rPr lang="en-US" sz="2100" b="1" dirty="0">
                <a:solidFill>
                  <a:srgbClr val="FF0000"/>
                </a:solidFill>
              </a:rPr>
              <a:t>no EIC</a:t>
            </a:r>
          </a:p>
          <a:p>
            <a:pPr marL="689355" lvl="1" indent="-336938">
              <a:defRPr/>
            </a:pPr>
            <a:r>
              <a:rPr lang="en-US" sz="2100" b="1" dirty="0"/>
              <a:t>Medical expenses—BUT Mary’s tax is small, so this benefit is small</a:t>
            </a:r>
          </a:p>
          <a:p>
            <a:pPr marL="689355" lvl="1" indent="-336938">
              <a:defRPr/>
            </a:pPr>
            <a:r>
              <a:rPr lang="en-US" sz="2100" b="1" dirty="0"/>
              <a:t>Mary will give her parents the right to claim Lele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53EB0-5EE7-4D07-8751-3E7619FC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029283746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DC2AA-6B91-40D1-94BE-4BF5A7DBC74C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back to Box 15 and Answer “YES”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3" y="2190750"/>
            <a:ext cx="45815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 bwMode="auto">
          <a:xfrm>
            <a:off x="800103" y="3676651"/>
            <a:ext cx="780256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541771" y="3230818"/>
            <a:ext cx="312647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76901" y="2095369"/>
            <a:ext cx="2433607" cy="14542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marL="346463" indent="-346463">
              <a:defRPr/>
            </a:pPr>
            <a:r>
              <a:rPr lang="en-US" b="1" dirty="0"/>
              <a:t>Box 15: Yes, Mary is willing to let her parents claim </a:t>
            </a:r>
            <a:r>
              <a:rPr lang="en-US" b="1" dirty="0" err="1"/>
              <a:t>Lele</a:t>
            </a:r>
            <a:endParaRPr lang="en-US" b="1" dirty="0"/>
          </a:p>
          <a:p>
            <a:pPr marL="346463" indent="-346463">
              <a:defRPr/>
            </a:pPr>
            <a:r>
              <a:rPr lang="en-US" b="1" dirty="0"/>
              <a:t>Block D: </a:t>
            </a:r>
            <a:r>
              <a:rPr lang="en-US" b="1" dirty="0">
                <a:solidFill>
                  <a:srgbClr val="0000FF"/>
                </a:solidFill>
              </a:rPr>
              <a:t>Blue box!</a:t>
            </a:r>
            <a:r>
              <a:rPr lang="en-US" b="1" dirty="0"/>
              <a:t> No benefits for Mary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9200" y="4466363"/>
            <a:ext cx="2322913" cy="720779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Lele</a:t>
            </a:r>
            <a:r>
              <a:rPr lang="en-US" sz="1500" b="1" dirty="0">
                <a:solidFill>
                  <a:schemeClr val="tx1"/>
                </a:solidFill>
              </a:rPr>
              <a:t> will not appear on Mary’s return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F0A20-A1AE-4B70-834F-FBCB0677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1014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C670-34AC-4722-B0E0-52D22DE3803A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QC of Mary’s Parents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45222" y="1575492"/>
            <a:ext cx="5998589" cy="3953720"/>
            <a:chOff x="490110" y="994598"/>
            <a:chExt cx="8136659" cy="555674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110" y="994598"/>
              <a:ext cx="8136659" cy="5556743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713508" y="1177779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15815" y="3075709"/>
              <a:ext cx="9237" cy="22802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13508" y="2333625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13508" y="4122738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25052" y="3536950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873697" y="1610603"/>
            <a:ext cx="4843319" cy="1607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/>
          </a:bodyPr>
          <a:lstStyle/>
          <a:p>
            <a:pPr>
              <a:defRPr/>
            </a:pPr>
            <a:r>
              <a:rPr lang="en-US" b="1" dirty="0"/>
              <a:t>Box 1: Yes, Lele a US citizen</a:t>
            </a:r>
          </a:p>
          <a:p>
            <a:pPr>
              <a:defRPr/>
            </a:pPr>
            <a:r>
              <a:rPr lang="en-US" b="1" dirty="0"/>
              <a:t>Box 3: Yes, Lele is their grandchild</a:t>
            </a:r>
          </a:p>
          <a:p>
            <a:pPr>
              <a:defRPr/>
            </a:pPr>
            <a:r>
              <a:rPr lang="en-US" b="1" dirty="0"/>
              <a:t>Box 5: Yes, Lele is under 19</a:t>
            </a:r>
          </a:p>
          <a:p>
            <a:pPr>
              <a:defRPr/>
            </a:pPr>
            <a:r>
              <a:rPr lang="en-US" b="1" dirty="0"/>
              <a:t>Box 7: Yes, Lele is younger than the grandparents</a:t>
            </a:r>
          </a:p>
          <a:p>
            <a:pPr>
              <a:defRPr/>
            </a:pPr>
            <a:r>
              <a:rPr lang="en-US" b="1" dirty="0"/>
              <a:t>Box 10: Yes, Lele lives with the grandparents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2A446-76DC-4637-95C1-A475C147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858103584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C670-34AC-4722-B0E0-52D22DE3803A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QC of Mary’s Parents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45222" y="1575492"/>
            <a:ext cx="5998589" cy="3953720"/>
            <a:chOff x="490110" y="994598"/>
            <a:chExt cx="8136659" cy="555674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110" y="994598"/>
              <a:ext cx="8136659" cy="5556743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>
              <a:off x="713508" y="1177779"/>
              <a:ext cx="0" cy="762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715815" y="3075709"/>
              <a:ext cx="9237" cy="22802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13508" y="2333625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13508" y="4122738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25052" y="3536950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873697" y="1610604"/>
            <a:ext cx="4843319" cy="975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/>
          </a:bodyPr>
          <a:lstStyle/>
          <a:p>
            <a:pPr>
              <a:defRPr/>
            </a:pPr>
            <a:r>
              <a:rPr lang="en-US" b="1" dirty="0"/>
              <a:t>Box 12: Is </a:t>
            </a:r>
            <a:r>
              <a:rPr lang="en-US" b="1" dirty="0" err="1"/>
              <a:t>Lele</a:t>
            </a:r>
            <a:r>
              <a:rPr lang="en-US" b="1" dirty="0"/>
              <a:t> the qualifying child for any other taxpayer?</a:t>
            </a:r>
          </a:p>
          <a:p>
            <a:pPr>
              <a:defRPr/>
            </a:pPr>
            <a:r>
              <a:rPr lang="en-US" b="1" dirty="0"/>
              <a:t>     Is Mary a taxpayer?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6A0D3-82A6-40B1-8960-4D5FD63A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492022773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9F1A02E8-9224-4070-862B-E40FA05771DF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959125" y="2036432"/>
            <a:ext cx="7315200" cy="3231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taxpayer is anyone claiming a refundable credit or having a filing requirement. </a:t>
            </a:r>
          </a:p>
          <a:p>
            <a:r>
              <a:rPr lang="en-US" dirty="0"/>
              <a:t>Is Mary claiming a refundable credit?</a:t>
            </a:r>
          </a:p>
          <a:p>
            <a:pPr lvl="1"/>
            <a:r>
              <a:rPr lang="en-US" dirty="0"/>
              <a:t>No earned income (and a qualifying child) so no EIC</a:t>
            </a:r>
          </a:p>
          <a:p>
            <a:r>
              <a:rPr lang="en-US" dirty="0"/>
              <a:t> Does Mary have a filing requirement?</a:t>
            </a:r>
          </a:p>
          <a:p>
            <a:pPr lvl="1"/>
            <a:r>
              <a:rPr lang="en-US" dirty="0"/>
              <a:t>As a dependent, her filing threshold is unearned income over $1,100 OR earned income plus $350 over $12,000</a:t>
            </a:r>
          </a:p>
          <a:p>
            <a:pPr lvl="1"/>
            <a:r>
              <a:rPr lang="en-US" dirty="0"/>
              <a:t>Mary has $2,000 of unearned income</a:t>
            </a:r>
          </a:p>
          <a:p>
            <a:r>
              <a:rPr lang="en-US" dirty="0"/>
              <a:t>Mary is a taxpayer.</a:t>
            </a:r>
          </a:p>
          <a:p>
            <a:pPr marL="432186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Ex. 5: Is Mary a taxpayer?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964E31-F020-4AD0-8A2A-1C2AB77B5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7560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C670-34AC-4722-B0E0-52D22DE3803A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4: Lele as QC of Mary’s Parents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545221" y="1575493"/>
            <a:ext cx="5998590" cy="3953722"/>
            <a:chOff x="490110" y="994598"/>
            <a:chExt cx="8136659" cy="555674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110" y="994598"/>
              <a:ext cx="8136659" cy="5556743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>
              <a:off x="1600200" y="4642716"/>
              <a:ext cx="0" cy="16322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873697" y="1610603"/>
            <a:ext cx="5239949" cy="1313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85000" lnSpcReduction="10000"/>
          </a:bodyPr>
          <a:lstStyle/>
          <a:p>
            <a:pPr>
              <a:defRPr/>
            </a:pPr>
            <a:r>
              <a:rPr lang="en-US" b="1" dirty="0"/>
              <a:t>Box 12: Yes, Lele is Mary’s QC (since  Mary is a taxpayer)</a:t>
            </a:r>
          </a:p>
          <a:p>
            <a:pPr>
              <a:defRPr/>
            </a:pPr>
            <a:r>
              <a:rPr lang="en-US" b="1" dirty="0"/>
              <a:t>Box 13: No, they would not win the tie-breaker (Mary wins)</a:t>
            </a:r>
          </a:p>
          <a:p>
            <a:pPr>
              <a:defRPr/>
            </a:pPr>
            <a:r>
              <a:rPr lang="en-US" b="1" dirty="0"/>
              <a:t>Box 14: Yes, Mary gives them the right to claim Lele</a:t>
            </a:r>
          </a:p>
          <a:p>
            <a:pPr>
              <a:defRPr/>
            </a:pPr>
            <a:r>
              <a:rPr lang="en-US" b="1" dirty="0"/>
              <a:t>Box 18: No, they are the grandparents</a:t>
            </a:r>
          </a:p>
          <a:p>
            <a:pPr>
              <a:defRPr/>
            </a:pPr>
            <a:r>
              <a:rPr lang="en-US" b="1" dirty="0"/>
              <a:t>Box 20: Yes, their income is more than Mary’s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675836" y="4553272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682763" y="4947050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687637" y="5326350"/>
            <a:ext cx="0" cy="11613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05205" y="4352972"/>
            <a:ext cx="355631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29E3D-862B-4F40-A6C8-546BCFD2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920982838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CBD04-DFF5-4688-8070-E18BD4F90C58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5: Lele as QC of Mary’s Parents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57555" y="4962747"/>
            <a:ext cx="2076671" cy="633239"/>
          </a:xfrm>
          <a:prstGeom prst="rect">
            <a:avLst/>
          </a:prstGeom>
          <a:solidFill>
            <a:srgbClr val="CCFFCC"/>
          </a:solidFill>
          <a:ln w="38100">
            <a:solidFill>
              <a:srgbClr val="3399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 lnSpcReduction="10000"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tx1"/>
                </a:solidFill>
              </a:rPr>
              <a:t>Include Lele in Dependents Section of grandparents’ return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57316" y="1498579"/>
            <a:ext cx="5708506" cy="3440567"/>
            <a:chOff x="285750" y="834078"/>
            <a:chExt cx="7611341" cy="458742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5750" y="973781"/>
              <a:ext cx="7611341" cy="444772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1380836" y="2673927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285750" y="3344614"/>
              <a:ext cx="3759777" cy="2076887"/>
            </a:xfrm>
            <a:prstGeom prst="roundRect">
              <a:avLst>
                <a:gd name="adj" fmla="val 292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7551881" y="834078"/>
              <a:ext cx="2311" cy="3343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51137" y="1320800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63548" y="1850408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73493" y="2162220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722953" y="2853609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352800" y="2673927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71338" y="3214645"/>
              <a:ext cx="1" cy="16526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4229103" y="3244758"/>
            <a:ext cx="3752476" cy="2300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0">
            <a:normAutofit fontScale="85000" lnSpcReduction="20000"/>
          </a:bodyPr>
          <a:lstStyle/>
          <a:p>
            <a:pPr marL="346463" indent="-346463">
              <a:defRPr/>
            </a:pPr>
            <a:r>
              <a:rPr lang="en-US" b="1" dirty="0"/>
              <a:t>Box 21: No, Lele is not filing MFJ</a:t>
            </a:r>
          </a:p>
          <a:p>
            <a:pPr marL="346463" indent="-346463">
              <a:defRPr/>
            </a:pPr>
            <a:r>
              <a:rPr lang="en-US" b="1" dirty="0"/>
              <a:t>Box 22: No, grandparents cannot be claimed by anyone else</a:t>
            </a:r>
          </a:p>
          <a:p>
            <a:pPr marL="346463" indent="-346463">
              <a:defRPr/>
            </a:pPr>
            <a:r>
              <a:rPr lang="en-US" b="1" dirty="0"/>
              <a:t>Box 23: Yes, Mary and Sam do not live together</a:t>
            </a:r>
          </a:p>
          <a:p>
            <a:pPr marL="346463" indent="-346463">
              <a:defRPr/>
            </a:pPr>
            <a:r>
              <a:rPr lang="en-US" b="1" dirty="0"/>
              <a:t>Box 24: Yes, Mary and Sam file separately</a:t>
            </a:r>
          </a:p>
          <a:p>
            <a:pPr marL="346463" indent="-346463">
              <a:defRPr/>
            </a:pPr>
            <a:r>
              <a:rPr lang="en-US" b="1" dirty="0"/>
              <a:t>Box 25: Yes, Mary had custody all year</a:t>
            </a:r>
          </a:p>
          <a:p>
            <a:pPr marL="346463" indent="-346463">
              <a:defRPr/>
            </a:pPr>
            <a:r>
              <a:rPr lang="en-US" b="1" dirty="0"/>
              <a:t>Bo 26: No, grandparents provided more than ½ of Lele’s support</a:t>
            </a:r>
          </a:p>
          <a:p>
            <a:pPr marL="346463" indent="-346463">
              <a:defRPr/>
            </a:pPr>
            <a:r>
              <a:rPr lang="en-US" b="1" dirty="0"/>
              <a:t>Box 28: No, Lele did not provide her own support</a:t>
            </a:r>
          </a:p>
          <a:p>
            <a:pPr marL="346463" indent="-346463">
              <a:defRPr/>
            </a:pPr>
            <a:r>
              <a:rPr lang="en-US" b="1" dirty="0"/>
              <a:t>Box 29 </a:t>
            </a:r>
            <a:r>
              <a:rPr lang="en-US" b="1" dirty="0">
                <a:solidFill>
                  <a:srgbClr val="0000FF"/>
                </a:solidFill>
              </a:rPr>
              <a:t>Blue Box!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76" y="3387735"/>
            <a:ext cx="2747822" cy="152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DA4EC-EBC1-45D4-BB5D-CB30E69B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6044471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08BB2692-5C2C-46C9-87B4-7D5504A612D8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Can Sam claim </a:t>
            </a:r>
            <a:r>
              <a:rPr lang="en-US" altLang="en-US" dirty="0" err="1"/>
              <a:t>Lele</a:t>
            </a:r>
            <a:r>
              <a:rPr lang="en-US" altLang="en-US" dirty="0"/>
              <a:t>?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Note: a private agreement does not override the tax law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Ex. 5: </a:t>
            </a:r>
            <a:r>
              <a:rPr lang="en-US" altLang="en-US" dirty="0" err="1"/>
              <a:t>Lele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1BCDC-94CA-4779-B1BD-88BE704DC9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06410834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2A37-0DD3-4D1D-AE35-605A7EF403B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Custodial and noncustodial parent</a:t>
            </a:r>
          </a:p>
          <a:p>
            <a:r>
              <a:rPr lang="en-US" dirty="0"/>
              <a:t>Eligible foster child</a:t>
            </a:r>
          </a:p>
          <a:p>
            <a:r>
              <a:rPr lang="en-US" dirty="0"/>
              <a:t>Full-time student</a:t>
            </a:r>
          </a:p>
          <a:p>
            <a:r>
              <a:rPr lang="en-US" dirty="0"/>
              <a:t>Gross income</a:t>
            </a:r>
          </a:p>
          <a:p>
            <a:r>
              <a:rPr lang="en-US" dirty="0"/>
              <a:t>Incapable of self-care</a:t>
            </a:r>
          </a:p>
          <a:p>
            <a:r>
              <a:rPr lang="en-US" dirty="0"/>
              <a:t>Permanently and totally disabled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Relationships not terminated by divorce or death</a:t>
            </a:r>
          </a:p>
          <a:p>
            <a:r>
              <a:rPr lang="en-US" dirty="0"/>
              <a:t>Resident alien</a:t>
            </a:r>
          </a:p>
          <a:p>
            <a:r>
              <a:rPr lang="en-US" dirty="0"/>
              <a:t>School defined</a:t>
            </a:r>
          </a:p>
          <a:p>
            <a:r>
              <a:rPr lang="en-US" dirty="0"/>
              <a:t>Any other taxpayer</a:t>
            </a:r>
          </a:p>
          <a:p>
            <a:r>
              <a:rPr lang="en-US" dirty="0"/>
              <a:t>Temporary absence</a:t>
            </a:r>
          </a:p>
          <a:p>
            <a:r>
              <a:rPr lang="en-US" dirty="0"/>
              <a:t>Tie-breaker Rules</a:t>
            </a:r>
          </a:p>
          <a:p>
            <a:r>
              <a:rPr lang="en-US" dirty="0"/>
              <a:t>U.S. national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3" y="878876"/>
            <a:ext cx="7666565" cy="857250"/>
          </a:xfrm>
        </p:spPr>
        <p:txBody>
          <a:bodyPr>
            <a:normAutofit/>
          </a:bodyPr>
          <a:lstStyle/>
          <a:p>
            <a:r>
              <a:rPr lang="en-US" dirty="0"/>
              <a:t>Terms You Need to Know (back of laminated tri-fold)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952CB-4AF2-48B6-9512-A818BA8C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4196414133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9D639-4BBE-45DB-A928-167661A536DD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5: Lele as QC of Sam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544571" y="1581298"/>
            <a:ext cx="5831898" cy="3878840"/>
            <a:chOff x="249093" y="1159350"/>
            <a:chExt cx="7775864" cy="5171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093" y="1159350"/>
              <a:ext cx="7775864" cy="517178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472212" y="1376220"/>
              <a:ext cx="0" cy="701964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673600" y="4045527"/>
              <a:ext cx="1071414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0279" y="2430463"/>
              <a:ext cx="0" cy="16033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50279" y="3112655"/>
              <a:ext cx="0" cy="26438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50279" y="3592944"/>
              <a:ext cx="0" cy="18000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091195" y="3900451"/>
            <a:ext cx="4043255" cy="1598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lnSpcReduction="10000"/>
          </a:bodyPr>
          <a:lstStyle/>
          <a:p>
            <a:pPr>
              <a:defRPr/>
            </a:pPr>
            <a:r>
              <a:rPr lang="en-US" b="1" dirty="0"/>
              <a:t>Box 1: Yes, Lele is a US citizen</a:t>
            </a:r>
          </a:p>
          <a:p>
            <a:pPr>
              <a:defRPr/>
            </a:pPr>
            <a:r>
              <a:rPr lang="en-US" b="1" dirty="0"/>
              <a:t>Box 3: Yes, Lele is Sam’s child</a:t>
            </a:r>
          </a:p>
          <a:p>
            <a:pPr>
              <a:defRPr/>
            </a:pPr>
            <a:r>
              <a:rPr lang="en-US" b="1" dirty="0"/>
              <a:t>Box 5: Yes, Lele is less than 19</a:t>
            </a:r>
          </a:p>
          <a:p>
            <a:pPr>
              <a:defRPr/>
            </a:pPr>
            <a:r>
              <a:rPr lang="en-US" b="1" dirty="0"/>
              <a:t>Box 7: Yes, Lele is younger than Sam</a:t>
            </a:r>
          </a:p>
          <a:p>
            <a:pPr>
              <a:defRPr/>
            </a:pPr>
            <a:r>
              <a:rPr lang="en-US" b="1" dirty="0"/>
              <a:t>Box 10: No, Lele does not live with Sam</a:t>
            </a:r>
          </a:p>
          <a:p>
            <a:pPr>
              <a:defRPr/>
            </a:pPr>
            <a:r>
              <a:rPr lang="en-US" b="1" dirty="0"/>
              <a:t>Box 11: Go to Block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D4B65-25F9-409E-A629-820803CD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403358288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4677" y="3787703"/>
            <a:ext cx="6748968" cy="12657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/>
          </a:bodyPr>
          <a:lstStyle/>
          <a:p>
            <a:pPr marL="342892" indent="-342892">
              <a:defRPr/>
            </a:pPr>
            <a:r>
              <a:rPr lang="en-US" b="1" dirty="0"/>
              <a:t>Box 32: Yes, Sam is the noncustodial parent</a:t>
            </a:r>
          </a:p>
          <a:p>
            <a:pPr marL="342892" indent="-342892">
              <a:defRPr/>
            </a:pPr>
            <a:r>
              <a:rPr lang="en-US" b="1" dirty="0"/>
              <a:t>Box 33: Yes, Sam and Mary do not live together</a:t>
            </a:r>
          </a:p>
          <a:p>
            <a:pPr marL="342892" indent="-342892">
              <a:tabLst>
                <a:tab pos="342892" algn="l"/>
              </a:tabLst>
              <a:defRPr/>
            </a:pPr>
            <a:r>
              <a:rPr lang="en-US" b="1" dirty="0"/>
              <a:t>Box 35: No, Mary’s parents pay for more than half of Lele’s support</a:t>
            </a:r>
          </a:p>
          <a:p>
            <a:pPr marL="342892" indent="-342892">
              <a:defRPr/>
            </a:pPr>
            <a:r>
              <a:rPr lang="en-US" b="1" dirty="0"/>
              <a:t>Box 36: Not Sam’s QC. Go to Chart 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849F9-8604-4AE9-A3E7-750CCA6781CE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5: Lele as QC of Sam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81546" y="2025270"/>
            <a:ext cx="6605156" cy="1474741"/>
            <a:chOff x="184727" y="1945279"/>
            <a:chExt cx="8806874" cy="19663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727" y="1954516"/>
              <a:ext cx="8806874" cy="1957084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401166" y="2231883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53564" y="3175000"/>
              <a:ext cx="381000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7543801" y="1945279"/>
              <a:ext cx="1341582" cy="1869339"/>
            </a:xfrm>
            <a:prstGeom prst="roundRect">
              <a:avLst>
                <a:gd name="adj" fmla="val 517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401166" y="2827628"/>
              <a:ext cx="0" cy="2286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D2BD3-EC65-4018-9CB4-31DBE641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50888382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313" y="1678967"/>
            <a:ext cx="6400801" cy="187443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5D4E-D9DA-4868-A71F-64856C7EAD05}" type="slidenum">
              <a:rPr lang="en-US" altLang="en-US" smtClean="0"/>
              <a:pPr/>
              <a:t>72</a:t>
            </a:fld>
            <a:endParaRPr lang="en-US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5: </a:t>
            </a:r>
            <a:r>
              <a:rPr lang="en-US" dirty="0" err="1"/>
              <a:t>Lele</a:t>
            </a:r>
            <a:r>
              <a:rPr lang="en-US" dirty="0"/>
              <a:t> as Qualifying Relative of Sam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58003" y="2154378"/>
            <a:ext cx="31714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146353" y="2070436"/>
            <a:ext cx="653761" cy="1384544"/>
          </a:xfrm>
          <a:prstGeom prst="roundRect">
            <a:avLst>
              <a:gd name="adj" fmla="val 655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1041" y="3485965"/>
            <a:ext cx="5657850" cy="20082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9" tIns="34289" rIns="68579" bIns="34289">
            <a:normAutofit fontScale="92500" lnSpcReduction="20000"/>
          </a:bodyPr>
          <a:lstStyle/>
          <a:p>
            <a:pPr marL="346463" indent="-346463">
              <a:defRPr/>
            </a:pPr>
            <a:r>
              <a:rPr lang="en-US" b="1" dirty="0"/>
              <a:t>Box 3: Yes, Lele is the qualifying child of the grandparents</a:t>
            </a:r>
          </a:p>
          <a:p>
            <a:pPr marL="346463" indent="-346463">
              <a:defRPr/>
            </a:pPr>
            <a:r>
              <a:rPr lang="en-US" b="1" dirty="0"/>
              <a:t>Box 6 </a:t>
            </a:r>
            <a:r>
              <a:rPr lang="en-US" b="1" dirty="0">
                <a:solidFill>
                  <a:srgbClr val="0000FF"/>
                </a:solidFill>
              </a:rPr>
              <a:t>Blue Box!</a:t>
            </a:r>
            <a:r>
              <a:rPr lang="en-US" b="1" dirty="0"/>
              <a:t>: Lele is not Sam’s qualifying relative </a:t>
            </a:r>
          </a:p>
          <a:p>
            <a:pPr marL="346463" indent="-346463">
              <a:defRPr/>
            </a:pPr>
            <a:endParaRPr lang="en-US" b="1" dirty="0"/>
          </a:p>
          <a:p>
            <a:pPr marL="346463" indent="-346463">
              <a:buClr>
                <a:schemeClr val="accent6">
                  <a:lumMod val="50000"/>
                </a:schemeClr>
              </a:buClr>
              <a:defRPr/>
            </a:pPr>
            <a:r>
              <a:rPr lang="en-US" b="1" i="1" dirty="0"/>
              <a:t>Note: </a:t>
            </a:r>
            <a:r>
              <a:rPr lang="en-US" b="1" dirty="0"/>
              <a:t>Sam did not meet the support test for children of divorced or separated parents, so fails qualifying child tests</a:t>
            </a:r>
          </a:p>
          <a:p>
            <a:pPr marL="346463" indent="-346463">
              <a:buClr>
                <a:schemeClr val="accent6">
                  <a:lumMod val="50000"/>
                </a:schemeClr>
              </a:buClr>
              <a:defRPr/>
            </a:pPr>
            <a:r>
              <a:rPr lang="en-US" b="1" dirty="0"/>
              <a:t>Also, Lele is the qualifying child of another taxpayer (both Mary and grandparents), so Sam did not meet the tests for qualifying relative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2CE15-2AE2-48BF-B9F3-DD88F53C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208411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fld id="{67AB1070-C6DA-4775-B374-DB799E864072}" type="slidenum">
              <a:rPr lang="en-US" altLang="en-US" smtClean="0"/>
              <a:pPr/>
              <a:t>73</a:t>
            </a:fld>
            <a:endParaRPr lang="en-US" altLang="en-US" dirty="0"/>
          </a:p>
        </p:txBody>
      </p:sp>
      <p:sp>
        <p:nvSpPr>
          <p:cNvPr id="63491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/>
              <a:t>Lele is not the qualifying child or qualifying relative of Sam</a:t>
            </a:r>
          </a:p>
          <a:p>
            <a:r>
              <a:rPr lang="en-US" altLang="en-US"/>
              <a:t>Lele is the qualifying child of her grandparents</a:t>
            </a:r>
          </a:p>
          <a:p>
            <a:pPr lvl="1"/>
            <a:r>
              <a:rPr lang="en-US" altLang="en-US"/>
              <a:t>They would not win the tie-breaker with Mary</a:t>
            </a:r>
          </a:p>
          <a:p>
            <a:pPr lvl="1"/>
            <a:r>
              <a:rPr lang="en-US" altLang="en-US"/>
              <a:t>But she agreed that they could claim Lele, and their AGI was higher than Mary’s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endParaRPr lang="en-US" altLang="en-US" dirty="0"/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Ex. 5: Summary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DBCA0-08F6-4AC1-9691-44C30CE55D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426038916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2E0BB9-5B90-4A2F-A936-58DDCDB894AF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lnSpc>
                <a:spcPts val="3600"/>
              </a:lnSpc>
              <a:defRPr/>
            </a:pPr>
            <a:r>
              <a:rPr lang="en-US" dirty="0"/>
              <a:t>Ex. 5: Dependent Section— Grandparent’s Return</a:t>
            </a:r>
          </a:p>
        </p:txBody>
      </p:sp>
      <p:pic>
        <p:nvPicPr>
          <p:cNvPr id="573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28" y="2291912"/>
            <a:ext cx="6436288" cy="2775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2120A-B48B-4F11-9D09-C5AC50EF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2393288169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5B4DC2AA-6B91-40D1-94BE-4BF5A7DBC74C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If only one person is parent, parent wins (but see #4)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If both parents (not MFJ) claim child, </a:t>
            </a:r>
          </a:p>
          <a:p>
            <a:pPr marL="887015" lvl="1" indent="-457200">
              <a:spcBef>
                <a:spcPts val="0"/>
              </a:spcBef>
            </a:pPr>
            <a:r>
              <a:rPr lang="en-US" dirty="0"/>
              <a:t>Parent with most time with child wins</a:t>
            </a:r>
          </a:p>
          <a:p>
            <a:pPr marL="887015" lvl="1" indent="-457200">
              <a:spcBef>
                <a:spcPts val="0"/>
              </a:spcBef>
            </a:pPr>
            <a:r>
              <a:rPr lang="en-US" dirty="0"/>
              <a:t>If same amount of time, parent with highest AGI wins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If neither is parent, person with highest AGI wins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If any parent </a:t>
            </a:r>
            <a:r>
              <a:rPr lang="en-US" u="sng" dirty="0"/>
              <a:t>could</a:t>
            </a:r>
            <a:r>
              <a:rPr lang="en-US" dirty="0"/>
              <a:t>—but doesn’t—claim child, parent can give another family- and household-member the right to claim the child, so long as their AGI is highest of anyone who can claim the child</a:t>
            </a:r>
          </a:p>
          <a:p>
            <a:pPr marL="429815" lvl="1" indent="0">
              <a:spcBef>
                <a:spcPts val="0"/>
              </a:spcBef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Comprehensive—Tie-breaker Rules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6BAED4C-93BA-4275-A213-10F72B0B32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0153625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NTTC Training ala NJ – TY2019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42FB-C5A0-4140-9EC3-E8F3BDEE7242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Qualifying Child/Relative Charts</a:t>
            </a:r>
          </a:p>
        </p:txBody>
      </p:sp>
      <p:pic>
        <p:nvPicPr>
          <p:cNvPr id="9" name="Picture 8" descr="Life of an Educator: Top 10 questions to ask yourself in 20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73" y="1935553"/>
            <a:ext cx="3502717" cy="35027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3D71A-F401-4618-9344-8E7466D5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76660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52CB195C-AFD8-48A5-9015-AB63A9FA389C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Use one taxpayer (or a taxpayer couple if filing MFJ) – referred to as “you”</a:t>
            </a:r>
          </a:p>
          <a:p>
            <a:pPr>
              <a:defRPr/>
            </a:pPr>
            <a:r>
              <a:rPr lang="en-US" altLang="en-US" dirty="0"/>
              <a:t>And one child or other person – referred to as “him” or “her”</a:t>
            </a:r>
          </a:p>
          <a:p>
            <a:pPr>
              <a:defRPr/>
            </a:pPr>
            <a:r>
              <a:rPr lang="en-US" altLang="en-US" dirty="0"/>
              <a:t>Use the child’s name when asking the questions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 rtlCol="0">
            <a:normAutofit/>
          </a:bodyPr>
          <a:lstStyle/>
          <a:p>
            <a:pPr>
              <a:defRPr/>
            </a:pPr>
            <a:r>
              <a:rPr lang="en-US" dirty="0"/>
              <a:t>ALWAYS Start with Qualifying Child Chart 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F7B6-5A2C-4D09-908B-F0C73AB0E5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38488358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7366" y="626530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NTTC Training ala NJ – TY2019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57204" y="6265308"/>
            <a:ext cx="702365" cy="365125"/>
          </a:xfrm>
        </p:spPr>
        <p:txBody>
          <a:bodyPr/>
          <a:lstStyle/>
          <a:p>
            <a:pPr>
              <a:defRPr/>
            </a:pPr>
            <a:fld id="{9E1B871C-40EB-49D9-AE83-57A45E4795C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16388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If the child’s name is Joe, start at Box 1 and ask, “Was Joe a U.S. citizen, national or resident alien or a resident of Mexico or Canada during the tax year?”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 the Child’s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34CE4-9410-4E44-9D66-4D9E95399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11-27-2019 v1a</a:t>
            </a:r>
          </a:p>
        </p:txBody>
      </p:sp>
    </p:spTree>
    <p:extLst>
      <p:ext uri="{BB962C8B-B14F-4D97-AF65-F5344CB8AC3E}">
        <p14:creationId xmlns:p14="http://schemas.microsoft.com/office/powerpoint/2010/main" val="100287092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st0.pptx" id="{CC562863-BD57-406F-98B2-9724686E7091}" vid="{C13A453C-3A0E-4BA4-B766-C0BD3EBB30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NTTC</Template>
  <TotalTime>11</TotalTime>
  <Words>4983</Words>
  <Application>Microsoft Office PowerPoint</Application>
  <PresentationFormat>On-screen Show (4:3)</PresentationFormat>
  <Paragraphs>686</Paragraphs>
  <Slides>76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Cambria</vt:lpstr>
      <vt:lpstr>Wingdings</vt:lpstr>
      <vt:lpstr>Default Theme</vt:lpstr>
      <vt:lpstr>Using the Qualifying Child/Relative Charts</vt:lpstr>
      <vt:lpstr>Tri-fold Purpose</vt:lpstr>
      <vt:lpstr>Why not just dependency rules?</vt:lpstr>
      <vt:lpstr>Laminated Tri-Fold </vt:lpstr>
      <vt:lpstr>Qualifying Child / Relative Tri-Fold Tool</vt:lpstr>
      <vt:lpstr>How to use them: Read the Introductory Page</vt:lpstr>
      <vt:lpstr>Terms You Need to Know (back of laminated tri-fold)</vt:lpstr>
      <vt:lpstr>ALWAYS Start with Qualifying Child Chart 1 </vt:lpstr>
      <vt:lpstr>Use the Child’s Name</vt:lpstr>
      <vt:lpstr>Follow the Arrows</vt:lpstr>
      <vt:lpstr>Ask the Question in Box 3</vt:lpstr>
      <vt:lpstr>Follow the Arrows</vt:lpstr>
      <vt:lpstr>Blue Boxes</vt:lpstr>
      <vt:lpstr>Repeat for Other “Children”</vt:lpstr>
      <vt:lpstr>Start with the Middle Generation</vt:lpstr>
      <vt:lpstr>ALWAYS Start with Qualifying Child Chart</vt:lpstr>
      <vt:lpstr>It looks very complicated, but...</vt:lpstr>
      <vt:lpstr>PowerPoint Presentation</vt:lpstr>
      <vt:lpstr>If Situation is Not Straight-forward</vt:lpstr>
      <vt:lpstr>Example 1: John</vt:lpstr>
      <vt:lpstr>Ex. 1: Start with John as QC of His Mother</vt:lpstr>
      <vt:lpstr>Ex. 1: John as QC of His Mother</vt:lpstr>
      <vt:lpstr>Ex.1: John as QC of His Mother</vt:lpstr>
      <vt:lpstr>Ex.1: John as QC of His Mother</vt:lpstr>
      <vt:lpstr>Ex.1: John as QC of His Mother</vt:lpstr>
      <vt:lpstr>Ex. 1: John as QC of His Mother</vt:lpstr>
      <vt:lpstr>Ex. 1: John as QC of His Mother</vt:lpstr>
      <vt:lpstr>Ex. 1: John as QC of His Mother</vt:lpstr>
      <vt:lpstr>Ex. 1: John as QC of His Mother</vt:lpstr>
      <vt:lpstr>Ex. 1: Enter John in the Dependents Section</vt:lpstr>
      <vt:lpstr>Example 2: Al and Ann</vt:lpstr>
      <vt:lpstr>Ex. 2: Start with Ann as QC of Al</vt:lpstr>
      <vt:lpstr>Ex. 2: Ann as QR of Al</vt:lpstr>
      <vt:lpstr>Ex. 2: Continue with Chart 2 (Ann as QR of Al)</vt:lpstr>
      <vt:lpstr>Ex. 2: Al and Ann Input</vt:lpstr>
      <vt:lpstr>Ex. 2: Input Ann for Form 2441</vt:lpstr>
      <vt:lpstr>Ex. 2: Input medical expenses</vt:lpstr>
      <vt:lpstr>Example 3: Tom and Billy</vt:lpstr>
      <vt:lpstr>Ex. 3: Start with Billy as QC of Tom</vt:lpstr>
      <vt:lpstr>Ex. 3: Continue in Block A</vt:lpstr>
      <vt:lpstr>Ex. 3: Claim Billy’s Medical</vt:lpstr>
      <vt:lpstr>Other Requirements</vt:lpstr>
      <vt:lpstr>Summary – See Pub 17 for details</vt:lpstr>
      <vt:lpstr>Limitations</vt:lpstr>
      <vt:lpstr>Comprehensive Topics</vt:lpstr>
      <vt:lpstr>Comprehensive Topics</vt:lpstr>
      <vt:lpstr>Example 4: Alex and Sara</vt:lpstr>
      <vt:lpstr>Ex. 4: Start with Alex as QC of his Parents </vt:lpstr>
      <vt:lpstr>Ex. 4: Alex as QC of his Parents </vt:lpstr>
      <vt:lpstr>Ex. 4: Alex as QC of his Parents</vt:lpstr>
      <vt:lpstr>Ex. 4: Sara as QC of Alex’s Parents</vt:lpstr>
      <vt:lpstr>Ex. 4: Sara as QR of Alex’s Parents</vt:lpstr>
      <vt:lpstr>Ex. 4: Sara as QR of Alex’s parents</vt:lpstr>
      <vt:lpstr>Ex. 4: Summary</vt:lpstr>
      <vt:lpstr>Example 5: Lele</vt:lpstr>
      <vt:lpstr>Ex. 5: Lele</vt:lpstr>
      <vt:lpstr>Ex. 5: Lele</vt:lpstr>
      <vt:lpstr>Ex. 5: Mary as Her Parents’ Dependent</vt:lpstr>
      <vt:lpstr>Ex. 5: Mary as Her Parents’ Dependent</vt:lpstr>
      <vt:lpstr>Ex. 5: Lele as a Dependent of Mary</vt:lpstr>
      <vt:lpstr>Ex. 4: Lele as a Dependent of Mary</vt:lpstr>
      <vt:lpstr>Ex. 5: Lele as a Dependent of Mary</vt:lpstr>
      <vt:lpstr>Go back to Box 15 and Answer “YES”</vt:lpstr>
      <vt:lpstr>Ex. 4: Lele as QC of Mary’s Parents</vt:lpstr>
      <vt:lpstr>Ex. 4: Lele as QC of Mary’s Parents</vt:lpstr>
      <vt:lpstr>Ex. 5: Is Mary a taxpayer?</vt:lpstr>
      <vt:lpstr>Ex. 4: Lele as QC of Mary’s Parents</vt:lpstr>
      <vt:lpstr>Ex. 5: Lele as QC of Mary’s Parents</vt:lpstr>
      <vt:lpstr>Ex. 5: Lele</vt:lpstr>
      <vt:lpstr>Ex. 5: Lele as QC of Sam</vt:lpstr>
      <vt:lpstr>Ex. 5: Lele as QC of Sam</vt:lpstr>
      <vt:lpstr>Ex. 5: Lele as Qualifying Relative of Sam</vt:lpstr>
      <vt:lpstr>Ex. 5: Summary</vt:lpstr>
      <vt:lpstr>Ex. 5: Dependent Section— Grandparent’s Return</vt:lpstr>
      <vt:lpstr>Comprehensive—Tie-breaker Rules</vt:lpstr>
      <vt:lpstr>Qualifying Child/Relative Charts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Al TP4F</dc:creator>
  <cp:lastModifiedBy>Al TP4F</cp:lastModifiedBy>
  <cp:revision>4</cp:revision>
  <dcterms:created xsi:type="dcterms:W3CDTF">2019-11-27T20:06:40Z</dcterms:created>
  <dcterms:modified xsi:type="dcterms:W3CDTF">2019-11-27T22:25:18Z</dcterms:modified>
</cp:coreProperties>
</file>